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129" r:id="rId1"/>
  </p:sldMasterIdLst>
  <p:notesMasterIdLst>
    <p:notesMasterId r:id="rId32"/>
  </p:notesMasterIdLst>
  <p:handoutMasterIdLst>
    <p:handoutMasterId r:id="rId33"/>
  </p:handoutMasterIdLst>
  <p:sldIdLst>
    <p:sldId id="660" r:id="rId2"/>
    <p:sldId id="707" r:id="rId3"/>
    <p:sldId id="719" r:id="rId4"/>
    <p:sldId id="770" r:id="rId5"/>
    <p:sldId id="769" r:id="rId6"/>
    <p:sldId id="750" r:id="rId7"/>
    <p:sldId id="751" r:id="rId8"/>
    <p:sldId id="752" r:id="rId9"/>
    <p:sldId id="753" r:id="rId10"/>
    <p:sldId id="754" r:id="rId11"/>
    <p:sldId id="755" r:id="rId12"/>
    <p:sldId id="756" r:id="rId13"/>
    <p:sldId id="757" r:id="rId14"/>
    <p:sldId id="758" r:id="rId15"/>
    <p:sldId id="759" r:id="rId16"/>
    <p:sldId id="760" r:id="rId17"/>
    <p:sldId id="761" r:id="rId18"/>
    <p:sldId id="763" r:id="rId19"/>
    <p:sldId id="764" r:id="rId20"/>
    <p:sldId id="765" r:id="rId21"/>
    <p:sldId id="766" r:id="rId22"/>
    <p:sldId id="767" r:id="rId23"/>
    <p:sldId id="768" r:id="rId24"/>
    <p:sldId id="744" r:id="rId25"/>
    <p:sldId id="745" r:id="rId26"/>
    <p:sldId id="746" r:id="rId27"/>
    <p:sldId id="747" r:id="rId28"/>
    <p:sldId id="748" r:id="rId29"/>
    <p:sldId id="749" r:id="rId30"/>
    <p:sldId id="670" r:id="rId31"/>
  </p:sldIdLst>
  <p:sldSz cx="12192000" cy="6858000"/>
  <p:notesSz cx="6950075" cy="9236075"/>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12">
          <p15:clr>
            <a:srgbClr val="A4A3A4"/>
          </p15:clr>
        </p15:guide>
        <p15:guide id="2" orient="horz" pos="192">
          <p15:clr>
            <a:srgbClr val="A4A3A4"/>
          </p15:clr>
        </p15:guide>
        <p15:guide id="3" orient="horz" pos="600">
          <p15:clr>
            <a:srgbClr val="A4A3A4"/>
          </p15:clr>
        </p15:guide>
        <p15:guide id="4" orient="horz" pos="384">
          <p15:clr>
            <a:srgbClr val="A4A3A4"/>
          </p15:clr>
        </p15:guide>
        <p15:guide id="5" pos="3864">
          <p15:clr>
            <a:srgbClr val="A4A3A4"/>
          </p15:clr>
        </p15:guide>
        <p15:guide id="6" pos="384">
          <p15:clr>
            <a:srgbClr val="A4A3A4"/>
          </p15:clr>
        </p15:guide>
      </p15:sldGuideLst>
    </p:ext>
    <p:ext uri="{2D200454-40CA-4A62-9FC3-DE9A4176ACB9}">
      <p15:notesGuideLst xmlns:p15="http://schemas.microsoft.com/office/powerpoint/2012/main">
        <p15:guide id="1" orient="horz" pos="2909">
          <p15:clr>
            <a:srgbClr val="A4A3A4"/>
          </p15:clr>
        </p15:guide>
        <p15:guide id="2" pos="218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6C57E"/>
    <a:srgbClr val="FFCC99"/>
    <a:srgbClr val="FF9900"/>
    <a:srgbClr val="2D48CD"/>
    <a:srgbClr val="D3C515"/>
    <a:srgbClr val="DA7108"/>
    <a:srgbClr val="CAC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5470" autoAdjust="0"/>
  </p:normalViewPr>
  <p:slideViewPr>
    <p:cSldViewPr snapToGrid="0">
      <p:cViewPr varScale="1">
        <p:scale>
          <a:sx n="58" d="100"/>
          <a:sy n="58" d="100"/>
        </p:scale>
        <p:origin x="840" y="66"/>
      </p:cViewPr>
      <p:guideLst>
        <p:guide orient="horz" pos="2112"/>
        <p:guide orient="horz" pos="192"/>
        <p:guide orient="horz" pos="600"/>
        <p:guide orient="horz" pos="384"/>
        <p:guide pos="3864"/>
        <p:guide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318" y="-120"/>
      </p:cViewPr>
      <p:guideLst>
        <p:guide orient="horz" pos="2909"/>
        <p:guide pos="218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handoutMaster" Target="handoutMasters/handout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notesMaster" Target="notesMasters/notesMaster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49F31-0B81-4A7D-9172-22243A726B21}" type="doc">
      <dgm:prSet loTypeId="urn:microsoft.com/office/officeart/2005/8/layout/vList3#1" loCatId="list" qsTypeId="urn:microsoft.com/office/officeart/2005/8/quickstyle/simple1" qsCatId="simple" csTypeId="urn:microsoft.com/office/officeart/2005/8/colors/colorful5" csCatId="colorful" phldr="1"/>
      <dgm:spPr/>
    </dgm:pt>
    <dgm:pt modelId="{44AF9CBF-5ACE-4FC2-A3A1-977552A6D284}">
      <dgm:prSet phldrT="[Text]" custT="1"/>
      <dgm:spPr>
        <a:xfrm rot="10800000">
          <a:off x="147671" y="877"/>
          <a:ext cx="4733856" cy="805371"/>
        </a:xfrm>
        <a:noFill/>
        <a:ln w="25400" cap="flat" cmpd="sng" algn="ctr">
          <a:noFill/>
          <a:prstDash val="solid"/>
        </a:ln>
        <a:effectLst/>
      </dgm:spPr>
      <dgm:t>
        <a:bodyPr/>
        <a:lstStyle/>
        <a:p>
          <a:pPr marL="279400" indent="0" algn="just"/>
          <a:r>
            <a:rPr lang="en-GB" sz="1800" b="1" dirty="0">
              <a:solidFill>
                <a:srgbClr val="000000"/>
              </a:solidFill>
              <a:latin typeface="Arial" panose="020B0604020202020204" pitchFamily="34" charset="0"/>
              <a:ea typeface="Tahoma" pitchFamily="34" charset="0"/>
              <a:cs typeface="Arial" panose="020B0604020202020204" pitchFamily="34" charset="0"/>
            </a:rPr>
            <a:t>Statutory body created by an Act of Parliament (No.61 of 1956)</a:t>
          </a:r>
        </a:p>
      </dgm:t>
    </dgm:pt>
    <dgm:pt modelId="{F917F3DE-8AA3-40AB-9F4B-32D573722B49}" type="parTrans" cxnId="{16154FCC-3788-4B19-B915-A43DC19DC75B}">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37934D88-7DC8-450A-B69E-2223220E5BF2}" type="sibTrans" cxnId="{16154FCC-3788-4B19-B915-A43DC19DC75B}">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8786CCE8-7544-447F-BEF2-E1F8F647D389}">
      <dgm:prSet phldrT="[Text]" custT="1"/>
      <dgm:spPr>
        <a:xfrm rot="10800000">
          <a:off x="147671" y="1046658"/>
          <a:ext cx="4733856" cy="805371"/>
        </a:xfrm>
        <a:noFill/>
        <a:ln w="25400" cap="flat" cmpd="sng" algn="ctr">
          <a:noFill/>
          <a:prstDash val="solid"/>
        </a:ln>
        <a:effectLst/>
      </dgm:spPr>
      <dgm:t>
        <a:bodyPr/>
        <a:lstStyle/>
        <a:p>
          <a:pPr marL="279400" indent="0" algn="just"/>
          <a:r>
            <a:rPr lang="nl-NL" sz="1800" b="1" dirty="0">
              <a:solidFill>
                <a:srgbClr val="000000"/>
              </a:solidFill>
              <a:latin typeface="Arial" panose="020B0604020202020204" pitchFamily="34" charset="0"/>
              <a:ea typeface="Tahoma" pitchFamily="34" charset="0"/>
              <a:cs typeface="Arial" panose="020B0604020202020204" pitchFamily="34" charset="0"/>
            </a:rPr>
            <a:t>Functions under the </a:t>
          </a:r>
          <a:r>
            <a:rPr lang="en-GB" sz="1800" b="1" dirty="0">
              <a:solidFill>
                <a:srgbClr val="000000"/>
              </a:solidFill>
              <a:latin typeface="Arial" panose="020B0604020202020204" pitchFamily="34" charset="0"/>
              <a:ea typeface="Tahoma" pitchFamily="34" charset="0"/>
              <a:cs typeface="Arial" panose="020B0604020202020204" pitchFamily="34" charset="0"/>
            </a:rPr>
            <a:t>Ministry of Micro, Small and Medium Enterprises (MSME), </a:t>
          </a:r>
          <a:r>
            <a:rPr lang="en-GB" sz="1800" b="1" dirty="0" err="1">
              <a:solidFill>
                <a:srgbClr val="000000"/>
              </a:solidFill>
              <a:latin typeface="Arial" panose="020B0604020202020204" pitchFamily="34" charset="0"/>
              <a:ea typeface="Tahoma" pitchFamily="34" charset="0"/>
              <a:cs typeface="Arial" panose="020B0604020202020204" pitchFamily="34" charset="0"/>
            </a:rPr>
            <a:t>GoI</a:t>
          </a:r>
          <a:endParaRPr lang="en-GB" sz="1800" b="1" dirty="0">
            <a:solidFill>
              <a:srgbClr val="000000"/>
            </a:solidFill>
            <a:latin typeface="Arial" panose="020B0604020202020204" pitchFamily="34" charset="0"/>
            <a:ea typeface="Tahoma" pitchFamily="34" charset="0"/>
            <a:cs typeface="Arial" panose="020B0604020202020204" pitchFamily="34" charset="0"/>
          </a:endParaRPr>
        </a:p>
      </dgm:t>
    </dgm:pt>
    <dgm:pt modelId="{AA7D9ED3-C5AD-411A-82BB-4971722053B7}" type="parTrans" cxnId="{6F4BA346-2762-47BC-A8F9-E604B7B61C5B}">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94126AB9-D0DF-4168-8C83-2A0F8199620B}" type="sibTrans" cxnId="{6F4BA346-2762-47BC-A8F9-E604B7B61C5B}">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88D1781C-4532-4CBF-8B16-8BD0A90882C3}">
      <dgm:prSet phldrT="[Text]" custT="1"/>
      <dgm:spPr>
        <a:xfrm rot="10800000">
          <a:off x="147671" y="2092440"/>
          <a:ext cx="4733856" cy="805371"/>
        </a:xfrm>
        <a:noFill/>
        <a:ln w="25400" cap="flat" cmpd="sng" algn="ctr">
          <a:noFill/>
          <a:prstDash val="solid"/>
        </a:ln>
        <a:effectLst/>
      </dgm:spPr>
      <dgm:t>
        <a:bodyPr/>
        <a:lstStyle/>
        <a:p>
          <a:pPr marL="279400" indent="0" algn="just"/>
          <a:r>
            <a:rPr lang="en-US" sz="1800" b="1" dirty="0">
              <a:solidFill>
                <a:srgbClr val="000000"/>
              </a:solidFill>
              <a:latin typeface="Arial" panose="020B0604020202020204" pitchFamily="34" charset="0"/>
              <a:ea typeface="Tahoma" pitchFamily="34" charset="0"/>
              <a:cs typeface="Arial" panose="020B0604020202020204" pitchFamily="34" charset="0"/>
            </a:rPr>
            <a:t>Aims at generation of non-farm employment </a:t>
          </a:r>
          <a:endParaRPr lang="en-GB" sz="1800" b="1" dirty="0">
            <a:solidFill>
              <a:srgbClr val="000000"/>
            </a:solidFill>
            <a:latin typeface="Arial" panose="020B0604020202020204" pitchFamily="34" charset="0"/>
            <a:ea typeface="Tahoma" pitchFamily="34" charset="0"/>
            <a:cs typeface="Arial" panose="020B0604020202020204" pitchFamily="34" charset="0"/>
          </a:endParaRPr>
        </a:p>
      </dgm:t>
    </dgm:pt>
    <dgm:pt modelId="{E13EA441-5699-419A-ABAC-49C64F962BF1}" type="parTrans" cxnId="{27319AE5-C789-41BA-BB11-321C786EF08E}">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ED4A4951-17C1-4D2B-8B4D-B02C9D7C9431}" type="sibTrans" cxnId="{27319AE5-C789-41BA-BB11-321C786EF08E}">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17AEADE3-EACB-4E7E-B51B-6269344179F4}">
      <dgm:prSet phldrT="[Text]" custT="1"/>
      <dgm:spPr>
        <a:xfrm rot="10800000">
          <a:off x="147671" y="3138221"/>
          <a:ext cx="4733856" cy="805371"/>
        </a:xfrm>
        <a:noFill/>
        <a:ln w="25400" cap="flat" cmpd="sng" algn="ctr">
          <a:noFill/>
          <a:prstDash val="solid"/>
        </a:ln>
        <a:effectLst/>
      </dgm:spPr>
      <dgm:t>
        <a:bodyPr/>
        <a:lstStyle/>
        <a:p>
          <a:pPr marL="279400" indent="0" algn="just"/>
          <a:r>
            <a:rPr lang="en-US" sz="1800" b="1">
              <a:solidFill>
                <a:srgbClr val="000000"/>
              </a:solidFill>
              <a:latin typeface="Arial" panose="020B0604020202020204" pitchFamily="34" charset="0"/>
              <a:ea typeface="Tahoma" pitchFamily="34" charset="0"/>
              <a:cs typeface="Arial" panose="020B0604020202020204" pitchFamily="34" charset="0"/>
            </a:rPr>
            <a:t>Supports implementation of KVI programmes through various Central Sector Schemes</a:t>
          </a:r>
          <a:endParaRPr lang="en-GB" sz="1800" b="1">
            <a:solidFill>
              <a:srgbClr val="000000"/>
            </a:solidFill>
            <a:latin typeface="Arial" panose="020B0604020202020204" pitchFamily="34" charset="0"/>
            <a:ea typeface="Tahoma" pitchFamily="34" charset="0"/>
            <a:cs typeface="Arial" panose="020B0604020202020204" pitchFamily="34" charset="0"/>
          </a:endParaRPr>
        </a:p>
      </dgm:t>
    </dgm:pt>
    <dgm:pt modelId="{09739545-A2E8-4D11-BE17-4B8EDE6D1E1A}" type="parTrans" cxnId="{A2B4C6C7-DDAF-4FC8-99A7-6BD93E065072}">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802DD97F-FDD8-47E7-9E3E-C80CA297FCBA}" type="sibTrans" cxnId="{A2B4C6C7-DDAF-4FC8-99A7-6BD93E065072}">
      <dgm:prSet/>
      <dgm:spPr/>
      <dgm:t>
        <a:bodyPr/>
        <a:lstStyle/>
        <a:p>
          <a:pPr algn="just"/>
          <a:endParaRPr lang="en-GB" sz="1800">
            <a:solidFill>
              <a:schemeClr val="tx1"/>
            </a:solidFill>
            <a:latin typeface="Arial" panose="020B0604020202020204" pitchFamily="34" charset="0"/>
            <a:cs typeface="Arial" panose="020B0604020202020204" pitchFamily="34" charset="0"/>
          </a:endParaRPr>
        </a:p>
      </dgm:t>
    </dgm:pt>
    <dgm:pt modelId="{F6A0B154-7AE2-48BB-A820-E91DFB21F14A}" type="pres">
      <dgm:prSet presAssocID="{50C49F31-0B81-4A7D-9172-22243A726B21}" presName="linearFlow" presStyleCnt="0">
        <dgm:presLayoutVars>
          <dgm:dir/>
          <dgm:resizeHandles val="exact"/>
        </dgm:presLayoutVars>
      </dgm:prSet>
      <dgm:spPr/>
    </dgm:pt>
    <dgm:pt modelId="{D4CF79AA-1C7C-4D15-B033-5BAF246AAF9C}" type="pres">
      <dgm:prSet presAssocID="{44AF9CBF-5ACE-4FC2-A3A1-977552A6D284}" presName="composite" presStyleCnt="0"/>
      <dgm:spPr/>
    </dgm:pt>
    <dgm:pt modelId="{BD575D20-ABBD-4373-B237-ECFF24A47ECB}" type="pres">
      <dgm:prSet presAssocID="{44AF9CBF-5ACE-4FC2-A3A1-977552A6D284}" presName="imgShp" presStyleLbl="fgImgPlace1" presStyleIdx="0" presStyleCnt="4" custLinFactX="-5074" custLinFactNeighborX="-100000"/>
      <dgm:spPr>
        <a:xfrm>
          <a:off x="0" y="877"/>
          <a:ext cx="805371" cy="805371"/>
        </a:xfrm>
        <a:prstGeom prst="ellipse">
          <a:avLst/>
        </a:prstGeom>
        <a:solidFill>
          <a:srgbClr val="7030A0"/>
        </a:solidFill>
        <a:ln w="25400" cap="flat" cmpd="sng" algn="ctr">
          <a:solidFill>
            <a:srgbClr val="FFFFFF">
              <a:hueOff val="0"/>
              <a:satOff val="0"/>
              <a:lumOff val="0"/>
              <a:alphaOff val="0"/>
            </a:srgbClr>
          </a:solidFill>
          <a:prstDash val="solid"/>
        </a:ln>
        <a:effectLst/>
      </dgm:spPr>
    </dgm:pt>
    <dgm:pt modelId="{0CD1C91B-F59D-4D9A-AEB7-051656831AD0}" type="pres">
      <dgm:prSet presAssocID="{44AF9CBF-5ACE-4FC2-A3A1-977552A6D284}" presName="txShp" presStyleLbl="node1" presStyleIdx="0" presStyleCnt="4" custScaleX="141545">
        <dgm:presLayoutVars>
          <dgm:bulletEnabled val="1"/>
        </dgm:presLayoutVars>
      </dgm:prSet>
      <dgm:spPr>
        <a:prstGeom prst="homePlate">
          <a:avLst/>
        </a:prstGeom>
      </dgm:spPr>
    </dgm:pt>
    <dgm:pt modelId="{D89146B3-2862-4011-A544-A4B010669A10}" type="pres">
      <dgm:prSet presAssocID="{37934D88-7DC8-450A-B69E-2223220E5BF2}" presName="spacing" presStyleCnt="0"/>
      <dgm:spPr/>
    </dgm:pt>
    <dgm:pt modelId="{4B1B08D8-3E8C-4B08-B8F3-A5CE2C3055CE}" type="pres">
      <dgm:prSet presAssocID="{8786CCE8-7544-447F-BEF2-E1F8F647D389}" presName="composite" presStyleCnt="0"/>
      <dgm:spPr/>
    </dgm:pt>
    <dgm:pt modelId="{EF2E88FC-09B8-45B0-A5B3-422A603826BC}" type="pres">
      <dgm:prSet presAssocID="{8786CCE8-7544-447F-BEF2-E1F8F647D389}" presName="imgShp" presStyleLbl="fgImgPlace1" presStyleIdx="1" presStyleCnt="4" custLinFactX="-4890" custLinFactNeighborX="-100000"/>
      <dgm:spPr>
        <a:xfrm>
          <a:off x="0" y="1046658"/>
          <a:ext cx="805371" cy="805371"/>
        </a:xfrm>
        <a:prstGeom prst="ellipse">
          <a:avLst/>
        </a:prstGeom>
        <a:solidFill>
          <a:srgbClr val="7030A0"/>
        </a:solidFill>
        <a:ln w="25400" cap="flat" cmpd="sng" algn="ctr">
          <a:solidFill>
            <a:srgbClr val="FFFFFF">
              <a:hueOff val="0"/>
              <a:satOff val="0"/>
              <a:lumOff val="0"/>
              <a:alphaOff val="0"/>
            </a:srgbClr>
          </a:solidFill>
          <a:prstDash val="solid"/>
        </a:ln>
        <a:effectLst/>
      </dgm:spPr>
    </dgm:pt>
    <dgm:pt modelId="{CEAF28E1-22D4-4F79-B4DF-EE5E796CF580}" type="pres">
      <dgm:prSet presAssocID="{8786CCE8-7544-447F-BEF2-E1F8F647D389}" presName="txShp" presStyleLbl="node1" presStyleIdx="1" presStyleCnt="4" custScaleX="141545">
        <dgm:presLayoutVars>
          <dgm:bulletEnabled val="1"/>
        </dgm:presLayoutVars>
      </dgm:prSet>
      <dgm:spPr>
        <a:prstGeom prst="homePlate">
          <a:avLst/>
        </a:prstGeom>
      </dgm:spPr>
    </dgm:pt>
    <dgm:pt modelId="{931DA171-AFD9-4F54-BD6C-9CC40E09F239}" type="pres">
      <dgm:prSet presAssocID="{94126AB9-D0DF-4168-8C83-2A0F8199620B}" presName="spacing" presStyleCnt="0"/>
      <dgm:spPr/>
    </dgm:pt>
    <dgm:pt modelId="{2968CD95-901A-4220-B0BE-7A261ED4612A}" type="pres">
      <dgm:prSet presAssocID="{88D1781C-4532-4CBF-8B16-8BD0A90882C3}" presName="composite" presStyleCnt="0"/>
      <dgm:spPr/>
    </dgm:pt>
    <dgm:pt modelId="{7B635CDC-EE83-4BDA-899D-0EC1754262DA}" type="pres">
      <dgm:prSet presAssocID="{88D1781C-4532-4CBF-8B16-8BD0A90882C3}" presName="imgShp" presStyleLbl="fgImgPlace1" presStyleIdx="2" presStyleCnt="4" custLinFactX="-4890" custLinFactNeighborX="-100000"/>
      <dgm:spPr>
        <a:xfrm>
          <a:off x="0" y="2092440"/>
          <a:ext cx="805371" cy="805371"/>
        </a:xfrm>
        <a:prstGeom prst="ellipse">
          <a:avLst/>
        </a:prstGeom>
        <a:solidFill>
          <a:srgbClr val="7030A0"/>
        </a:solidFill>
        <a:ln w="25400" cap="flat" cmpd="sng" algn="ctr">
          <a:solidFill>
            <a:srgbClr val="FFFFFF">
              <a:hueOff val="0"/>
              <a:satOff val="0"/>
              <a:lumOff val="0"/>
              <a:alphaOff val="0"/>
            </a:srgbClr>
          </a:solidFill>
          <a:prstDash val="solid"/>
        </a:ln>
        <a:effectLst/>
      </dgm:spPr>
    </dgm:pt>
    <dgm:pt modelId="{78BACFA1-5053-4809-B800-B2E1EFDD0EB7}" type="pres">
      <dgm:prSet presAssocID="{88D1781C-4532-4CBF-8B16-8BD0A90882C3}" presName="txShp" presStyleLbl="node1" presStyleIdx="2" presStyleCnt="4" custScaleX="141545">
        <dgm:presLayoutVars>
          <dgm:bulletEnabled val="1"/>
        </dgm:presLayoutVars>
      </dgm:prSet>
      <dgm:spPr>
        <a:prstGeom prst="homePlate">
          <a:avLst/>
        </a:prstGeom>
      </dgm:spPr>
    </dgm:pt>
    <dgm:pt modelId="{566A225F-ED0A-4FD8-977C-CACECA90465E}" type="pres">
      <dgm:prSet presAssocID="{ED4A4951-17C1-4D2B-8B4D-B02C9D7C9431}" presName="spacing" presStyleCnt="0"/>
      <dgm:spPr/>
    </dgm:pt>
    <dgm:pt modelId="{97E6AB59-1DD7-4BC1-9E5E-0380F1F51825}" type="pres">
      <dgm:prSet presAssocID="{17AEADE3-EACB-4E7E-B51B-6269344179F4}" presName="composite" presStyleCnt="0"/>
      <dgm:spPr/>
    </dgm:pt>
    <dgm:pt modelId="{50333A02-A30D-495D-B749-A65DF1C71283}" type="pres">
      <dgm:prSet presAssocID="{17AEADE3-EACB-4E7E-B51B-6269344179F4}" presName="imgShp" presStyleLbl="fgImgPlace1" presStyleIdx="3" presStyleCnt="4" custLinFactX="-4890" custLinFactNeighborX="-100000"/>
      <dgm:spPr>
        <a:xfrm>
          <a:off x="0" y="3138221"/>
          <a:ext cx="805371" cy="805371"/>
        </a:xfrm>
        <a:prstGeom prst="ellipse">
          <a:avLst/>
        </a:prstGeom>
        <a:solidFill>
          <a:srgbClr val="7030A0"/>
        </a:solidFill>
        <a:ln w="25400" cap="flat" cmpd="sng" algn="ctr">
          <a:solidFill>
            <a:srgbClr val="FFFFFF">
              <a:hueOff val="0"/>
              <a:satOff val="0"/>
              <a:lumOff val="0"/>
              <a:alphaOff val="0"/>
            </a:srgbClr>
          </a:solidFill>
          <a:prstDash val="solid"/>
        </a:ln>
        <a:effectLst/>
      </dgm:spPr>
    </dgm:pt>
    <dgm:pt modelId="{B56114F4-F04E-4D88-87D1-6B7B5515A409}" type="pres">
      <dgm:prSet presAssocID="{17AEADE3-EACB-4E7E-B51B-6269344179F4}" presName="txShp" presStyleLbl="node1" presStyleIdx="3" presStyleCnt="4" custScaleX="141545">
        <dgm:presLayoutVars>
          <dgm:bulletEnabled val="1"/>
        </dgm:presLayoutVars>
      </dgm:prSet>
      <dgm:spPr>
        <a:prstGeom prst="homePlate">
          <a:avLst/>
        </a:prstGeom>
      </dgm:spPr>
    </dgm:pt>
  </dgm:ptLst>
  <dgm:cxnLst>
    <dgm:cxn modelId="{42CA5E20-C5F3-43C7-95F5-33A140CBA3E6}" type="presOf" srcId="{8786CCE8-7544-447F-BEF2-E1F8F647D389}" destId="{CEAF28E1-22D4-4F79-B4DF-EE5E796CF580}" srcOrd="0" destOrd="0" presId="urn:microsoft.com/office/officeart/2005/8/layout/vList3#1"/>
    <dgm:cxn modelId="{6F4BA346-2762-47BC-A8F9-E604B7B61C5B}" srcId="{50C49F31-0B81-4A7D-9172-22243A726B21}" destId="{8786CCE8-7544-447F-BEF2-E1F8F647D389}" srcOrd="1" destOrd="0" parTransId="{AA7D9ED3-C5AD-411A-82BB-4971722053B7}" sibTransId="{94126AB9-D0DF-4168-8C83-2A0F8199620B}"/>
    <dgm:cxn modelId="{AF4D5F4C-ABFE-449B-BE39-E1E634645566}" type="presOf" srcId="{50C49F31-0B81-4A7D-9172-22243A726B21}" destId="{F6A0B154-7AE2-48BB-A820-E91DFB21F14A}" srcOrd="0" destOrd="0" presId="urn:microsoft.com/office/officeart/2005/8/layout/vList3#1"/>
    <dgm:cxn modelId="{310D8089-9499-4D7C-B090-8EBBCF523170}" type="presOf" srcId="{17AEADE3-EACB-4E7E-B51B-6269344179F4}" destId="{B56114F4-F04E-4D88-87D1-6B7B5515A409}" srcOrd="0" destOrd="0" presId="urn:microsoft.com/office/officeart/2005/8/layout/vList3#1"/>
    <dgm:cxn modelId="{F7ABB7AD-EF23-4875-A184-68880BE55FCE}" type="presOf" srcId="{88D1781C-4532-4CBF-8B16-8BD0A90882C3}" destId="{78BACFA1-5053-4809-B800-B2E1EFDD0EB7}" srcOrd="0" destOrd="0" presId="urn:microsoft.com/office/officeart/2005/8/layout/vList3#1"/>
    <dgm:cxn modelId="{A2B4C6C7-DDAF-4FC8-99A7-6BD93E065072}" srcId="{50C49F31-0B81-4A7D-9172-22243A726B21}" destId="{17AEADE3-EACB-4E7E-B51B-6269344179F4}" srcOrd="3" destOrd="0" parTransId="{09739545-A2E8-4D11-BE17-4B8EDE6D1E1A}" sibTransId="{802DD97F-FDD8-47E7-9E3E-C80CA297FCBA}"/>
    <dgm:cxn modelId="{7C3BD1CB-99CF-409A-A84D-4161D2D45AE8}" type="presOf" srcId="{44AF9CBF-5ACE-4FC2-A3A1-977552A6D284}" destId="{0CD1C91B-F59D-4D9A-AEB7-051656831AD0}" srcOrd="0" destOrd="0" presId="urn:microsoft.com/office/officeart/2005/8/layout/vList3#1"/>
    <dgm:cxn modelId="{16154FCC-3788-4B19-B915-A43DC19DC75B}" srcId="{50C49F31-0B81-4A7D-9172-22243A726B21}" destId="{44AF9CBF-5ACE-4FC2-A3A1-977552A6D284}" srcOrd="0" destOrd="0" parTransId="{F917F3DE-8AA3-40AB-9F4B-32D573722B49}" sibTransId="{37934D88-7DC8-450A-B69E-2223220E5BF2}"/>
    <dgm:cxn modelId="{27319AE5-C789-41BA-BB11-321C786EF08E}" srcId="{50C49F31-0B81-4A7D-9172-22243A726B21}" destId="{88D1781C-4532-4CBF-8B16-8BD0A90882C3}" srcOrd="2" destOrd="0" parTransId="{E13EA441-5699-419A-ABAC-49C64F962BF1}" sibTransId="{ED4A4951-17C1-4D2B-8B4D-B02C9D7C9431}"/>
    <dgm:cxn modelId="{980DA1F3-C35C-47FA-9534-A6D078873713}" type="presParOf" srcId="{F6A0B154-7AE2-48BB-A820-E91DFB21F14A}" destId="{D4CF79AA-1C7C-4D15-B033-5BAF246AAF9C}" srcOrd="0" destOrd="0" presId="urn:microsoft.com/office/officeart/2005/8/layout/vList3#1"/>
    <dgm:cxn modelId="{D258358A-7858-4448-B238-3FA32C7B7C4A}" type="presParOf" srcId="{D4CF79AA-1C7C-4D15-B033-5BAF246AAF9C}" destId="{BD575D20-ABBD-4373-B237-ECFF24A47ECB}" srcOrd="0" destOrd="0" presId="urn:microsoft.com/office/officeart/2005/8/layout/vList3#1"/>
    <dgm:cxn modelId="{25B1EC64-DA67-4D7F-861F-D2B35DA38F3A}" type="presParOf" srcId="{D4CF79AA-1C7C-4D15-B033-5BAF246AAF9C}" destId="{0CD1C91B-F59D-4D9A-AEB7-051656831AD0}" srcOrd="1" destOrd="0" presId="urn:microsoft.com/office/officeart/2005/8/layout/vList3#1"/>
    <dgm:cxn modelId="{C1430471-FD51-4000-8D59-2972F59278DE}" type="presParOf" srcId="{F6A0B154-7AE2-48BB-A820-E91DFB21F14A}" destId="{D89146B3-2862-4011-A544-A4B010669A10}" srcOrd="1" destOrd="0" presId="urn:microsoft.com/office/officeart/2005/8/layout/vList3#1"/>
    <dgm:cxn modelId="{34A00D50-C5EB-49D7-9BAC-48A3766AEEE4}" type="presParOf" srcId="{F6A0B154-7AE2-48BB-A820-E91DFB21F14A}" destId="{4B1B08D8-3E8C-4B08-B8F3-A5CE2C3055CE}" srcOrd="2" destOrd="0" presId="urn:microsoft.com/office/officeart/2005/8/layout/vList3#1"/>
    <dgm:cxn modelId="{EA6D8D43-7DE3-457E-8012-D15D6D2DEBC9}" type="presParOf" srcId="{4B1B08D8-3E8C-4B08-B8F3-A5CE2C3055CE}" destId="{EF2E88FC-09B8-45B0-A5B3-422A603826BC}" srcOrd="0" destOrd="0" presId="urn:microsoft.com/office/officeart/2005/8/layout/vList3#1"/>
    <dgm:cxn modelId="{A420C2F5-CBBD-457D-98AA-AFE473EFD9DF}" type="presParOf" srcId="{4B1B08D8-3E8C-4B08-B8F3-A5CE2C3055CE}" destId="{CEAF28E1-22D4-4F79-B4DF-EE5E796CF580}" srcOrd="1" destOrd="0" presId="urn:microsoft.com/office/officeart/2005/8/layout/vList3#1"/>
    <dgm:cxn modelId="{D93BEB9F-ACDF-4050-8299-63052966561F}" type="presParOf" srcId="{F6A0B154-7AE2-48BB-A820-E91DFB21F14A}" destId="{931DA171-AFD9-4F54-BD6C-9CC40E09F239}" srcOrd="3" destOrd="0" presId="urn:microsoft.com/office/officeart/2005/8/layout/vList3#1"/>
    <dgm:cxn modelId="{320C51C5-5522-4E41-9557-973F5054BC1E}" type="presParOf" srcId="{F6A0B154-7AE2-48BB-A820-E91DFB21F14A}" destId="{2968CD95-901A-4220-B0BE-7A261ED4612A}" srcOrd="4" destOrd="0" presId="urn:microsoft.com/office/officeart/2005/8/layout/vList3#1"/>
    <dgm:cxn modelId="{BBB4706B-3BD0-42C7-8787-449321CF4EC8}" type="presParOf" srcId="{2968CD95-901A-4220-B0BE-7A261ED4612A}" destId="{7B635CDC-EE83-4BDA-899D-0EC1754262DA}" srcOrd="0" destOrd="0" presId="urn:microsoft.com/office/officeart/2005/8/layout/vList3#1"/>
    <dgm:cxn modelId="{40507B2A-23FC-4259-910C-D8756CCC9859}" type="presParOf" srcId="{2968CD95-901A-4220-B0BE-7A261ED4612A}" destId="{78BACFA1-5053-4809-B800-B2E1EFDD0EB7}" srcOrd="1" destOrd="0" presId="urn:microsoft.com/office/officeart/2005/8/layout/vList3#1"/>
    <dgm:cxn modelId="{F2163C09-21D9-4625-9671-BE162CE503E0}" type="presParOf" srcId="{F6A0B154-7AE2-48BB-A820-E91DFB21F14A}" destId="{566A225F-ED0A-4FD8-977C-CACECA90465E}" srcOrd="5" destOrd="0" presId="urn:microsoft.com/office/officeart/2005/8/layout/vList3#1"/>
    <dgm:cxn modelId="{5FDB9C50-5C07-4D83-B3EC-6DF7CD3F6C70}" type="presParOf" srcId="{F6A0B154-7AE2-48BB-A820-E91DFB21F14A}" destId="{97E6AB59-1DD7-4BC1-9E5E-0380F1F51825}" srcOrd="6" destOrd="0" presId="urn:microsoft.com/office/officeart/2005/8/layout/vList3#1"/>
    <dgm:cxn modelId="{B6DE9D09-517E-4374-A566-FE438DEF10E5}" type="presParOf" srcId="{97E6AB59-1DD7-4BC1-9E5E-0380F1F51825}" destId="{50333A02-A30D-495D-B749-A65DF1C71283}" srcOrd="0" destOrd="0" presId="urn:microsoft.com/office/officeart/2005/8/layout/vList3#1"/>
    <dgm:cxn modelId="{828D3CE3-FBA7-4A7C-9FD4-60D471387826}" type="presParOf" srcId="{97E6AB59-1DD7-4BC1-9E5E-0380F1F51825}" destId="{B56114F4-F04E-4D88-87D1-6B7B5515A409}" srcOrd="1" destOrd="0" presId="urn:microsoft.com/office/officeart/2005/8/layout/vList3#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1C91B-F59D-4D9A-AEB7-051656831AD0}">
      <dsp:nvSpPr>
        <dsp:cNvPr id="0" name=""/>
        <dsp:cNvSpPr/>
      </dsp:nvSpPr>
      <dsp:spPr>
        <a:xfrm rot="10800000">
          <a:off x="116086" y="2681"/>
          <a:ext cx="3721346" cy="951933"/>
        </a:xfrm>
        <a:prstGeom prst="homePlate">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776" tIns="68580" rIns="128016" bIns="68580" numCol="1" spcCol="1270" anchor="ctr" anchorCtr="0">
          <a:noAutofit/>
        </a:bodyPr>
        <a:lstStyle/>
        <a:p>
          <a:pPr marL="279400" lvl="0" indent="0" algn="just" defTabSz="800100">
            <a:lnSpc>
              <a:spcPct val="90000"/>
            </a:lnSpc>
            <a:spcBef>
              <a:spcPct val="0"/>
            </a:spcBef>
            <a:spcAft>
              <a:spcPct val="35000"/>
            </a:spcAft>
            <a:buNone/>
          </a:pPr>
          <a:r>
            <a:rPr lang="en-GB" sz="1800" b="1" kern="1200" dirty="0">
              <a:solidFill>
                <a:srgbClr val="000000"/>
              </a:solidFill>
              <a:latin typeface="Arial" panose="020B0604020202020204" pitchFamily="34" charset="0"/>
              <a:ea typeface="Tahoma" pitchFamily="34" charset="0"/>
              <a:cs typeface="Arial" panose="020B0604020202020204" pitchFamily="34" charset="0"/>
            </a:rPr>
            <a:t>Statutory body created by an Act of Parliament (No.61 of 1956)</a:t>
          </a:r>
        </a:p>
      </dsp:txBody>
      <dsp:txXfrm rot="10800000">
        <a:off x="354069" y="2681"/>
        <a:ext cx="3483363" cy="951933"/>
      </dsp:txXfrm>
    </dsp:sp>
    <dsp:sp modelId="{BD575D20-ABBD-4373-B237-ECFF24A47ECB}">
      <dsp:nvSpPr>
        <dsp:cNvPr id="0" name=""/>
        <dsp:cNvSpPr/>
      </dsp:nvSpPr>
      <dsp:spPr>
        <a:xfrm>
          <a:off x="0" y="2681"/>
          <a:ext cx="951933" cy="951933"/>
        </a:xfrm>
        <a:prstGeom prst="ellipse">
          <a:avLst/>
        </a:prstGeom>
        <a:solidFill>
          <a:srgbClr val="7030A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EAF28E1-22D4-4F79-B4DF-EE5E796CF580}">
      <dsp:nvSpPr>
        <dsp:cNvPr id="0" name=""/>
        <dsp:cNvSpPr/>
      </dsp:nvSpPr>
      <dsp:spPr>
        <a:xfrm rot="10800000">
          <a:off x="116086" y="1238774"/>
          <a:ext cx="3721346" cy="951933"/>
        </a:xfrm>
        <a:prstGeom prst="homePlate">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776" tIns="68580" rIns="128016" bIns="68580" numCol="1" spcCol="1270" anchor="ctr" anchorCtr="0">
          <a:noAutofit/>
        </a:bodyPr>
        <a:lstStyle/>
        <a:p>
          <a:pPr marL="279400" lvl="0" indent="0" algn="just" defTabSz="800100">
            <a:lnSpc>
              <a:spcPct val="90000"/>
            </a:lnSpc>
            <a:spcBef>
              <a:spcPct val="0"/>
            </a:spcBef>
            <a:spcAft>
              <a:spcPct val="35000"/>
            </a:spcAft>
            <a:buNone/>
          </a:pPr>
          <a:r>
            <a:rPr lang="nl-NL" sz="1800" b="1" kern="1200" dirty="0">
              <a:solidFill>
                <a:srgbClr val="000000"/>
              </a:solidFill>
              <a:latin typeface="Arial" panose="020B0604020202020204" pitchFamily="34" charset="0"/>
              <a:ea typeface="Tahoma" pitchFamily="34" charset="0"/>
              <a:cs typeface="Arial" panose="020B0604020202020204" pitchFamily="34" charset="0"/>
            </a:rPr>
            <a:t>Functions under the </a:t>
          </a:r>
          <a:r>
            <a:rPr lang="en-GB" sz="1800" b="1" kern="1200" dirty="0">
              <a:solidFill>
                <a:srgbClr val="000000"/>
              </a:solidFill>
              <a:latin typeface="Arial" panose="020B0604020202020204" pitchFamily="34" charset="0"/>
              <a:ea typeface="Tahoma" pitchFamily="34" charset="0"/>
              <a:cs typeface="Arial" panose="020B0604020202020204" pitchFamily="34" charset="0"/>
            </a:rPr>
            <a:t>Ministry of Micro, Small and Medium Enterprises (MSME), </a:t>
          </a:r>
          <a:r>
            <a:rPr lang="en-GB" sz="1800" b="1" kern="1200" dirty="0" err="1">
              <a:solidFill>
                <a:srgbClr val="000000"/>
              </a:solidFill>
              <a:latin typeface="Arial" panose="020B0604020202020204" pitchFamily="34" charset="0"/>
              <a:ea typeface="Tahoma" pitchFamily="34" charset="0"/>
              <a:cs typeface="Arial" panose="020B0604020202020204" pitchFamily="34" charset="0"/>
            </a:rPr>
            <a:t>GoI</a:t>
          </a:r>
          <a:endParaRPr lang="en-GB" sz="1800" b="1" kern="1200" dirty="0">
            <a:solidFill>
              <a:srgbClr val="000000"/>
            </a:solidFill>
            <a:latin typeface="Arial" panose="020B0604020202020204" pitchFamily="34" charset="0"/>
            <a:ea typeface="Tahoma" pitchFamily="34" charset="0"/>
            <a:cs typeface="Arial" panose="020B0604020202020204" pitchFamily="34" charset="0"/>
          </a:endParaRPr>
        </a:p>
      </dsp:txBody>
      <dsp:txXfrm rot="10800000">
        <a:off x="354069" y="1238774"/>
        <a:ext cx="3483363" cy="951933"/>
      </dsp:txXfrm>
    </dsp:sp>
    <dsp:sp modelId="{EF2E88FC-09B8-45B0-A5B3-422A603826BC}">
      <dsp:nvSpPr>
        <dsp:cNvPr id="0" name=""/>
        <dsp:cNvSpPr/>
      </dsp:nvSpPr>
      <dsp:spPr>
        <a:xfrm>
          <a:off x="0" y="1238774"/>
          <a:ext cx="951933" cy="951933"/>
        </a:xfrm>
        <a:prstGeom prst="ellipse">
          <a:avLst/>
        </a:prstGeom>
        <a:solidFill>
          <a:srgbClr val="7030A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78BACFA1-5053-4809-B800-B2E1EFDD0EB7}">
      <dsp:nvSpPr>
        <dsp:cNvPr id="0" name=""/>
        <dsp:cNvSpPr/>
      </dsp:nvSpPr>
      <dsp:spPr>
        <a:xfrm rot="10800000">
          <a:off x="116086" y="2474867"/>
          <a:ext cx="3721346" cy="951933"/>
        </a:xfrm>
        <a:prstGeom prst="homePlate">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776" tIns="68580" rIns="128016" bIns="68580" numCol="1" spcCol="1270" anchor="ctr" anchorCtr="0">
          <a:noAutofit/>
        </a:bodyPr>
        <a:lstStyle/>
        <a:p>
          <a:pPr marL="279400" lvl="0" indent="0" algn="just" defTabSz="800100">
            <a:lnSpc>
              <a:spcPct val="90000"/>
            </a:lnSpc>
            <a:spcBef>
              <a:spcPct val="0"/>
            </a:spcBef>
            <a:spcAft>
              <a:spcPct val="35000"/>
            </a:spcAft>
            <a:buNone/>
          </a:pPr>
          <a:r>
            <a:rPr lang="en-US" sz="1800" b="1" kern="1200" dirty="0">
              <a:solidFill>
                <a:srgbClr val="000000"/>
              </a:solidFill>
              <a:latin typeface="Arial" panose="020B0604020202020204" pitchFamily="34" charset="0"/>
              <a:ea typeface="Tahoma" pitchFamily="34" charset="0"/>
              <a:cs typeface="Arial" panose="020B0604020202020204" pitchFamily="34" charset="0"/>
            </a:rPr>
            <a:t>Aims at generation of non-farm employment </a:t>
          </a:r>
          <a:endParaRPr lang="en-GB" sz="1800" b="1" kern="1200" dirty="0">
            <a:solidFill>
              <a:srgbClr val="000000"/>
            </a:solidFill>
            <a:latin typeface="Arial" panose="020B0604020202020204" pitchFamily="34" charset="0"/>
            <a:ea typeface="Tahoma" pitchFamily="34" charset="0"/>
            <a:cs typeface="Arial" panose="020B0604020202020204" pitchFamily="34" charset="0"/>
          </a:endParaRPr>
        </a:p>
      </dsp:txBody>
      <dsp:txXfrm rot="10800000">
        <a:off x="354069" y="2474867"/>
        <a:ext cx="3483363" cy="951933"/>
      </dsp:txXfrm>
    </dsp:sp>
    <dsp:sp modelId="{7B635CDC-EE83-4BDA-899D-0EC1754262DA}">
      <dsp:nvSpPr>
        <dsp:cNvPr id="0" name=""/>
        <dsp:cNvSpPr/>
      </dsp:nvSpPr>
      <dsp:spPr>
        <a:xfrm>
          <a:off x="0" y="2474867"/>
          <a:ext cx="951933" cy="951933"/>
        </a:xfrm>
        <a:prstGeom prst="ellipse">
          <a:avLst/>
        </a:prstGeom>
        <a:solidFill>
          <a:srgbClr val="7030A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B56114F4-F04E-4D88-87D1-6B7B5515A409}">
      <dsp:nvSpPr>
        <dsp:cNvPr id="0" name=""/>
        <dsp:cNvSpPr/>
      </dsp:nvSpPr>
      <dsp:spPr>
        <a:xfrm rot="10800000">
          <a:off x="116086" y="3710959"/>
          <a:ext cx="3721346" cy="951933"/>
        </a:xfrm>
        <a:prstGeom prst="homePlate">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776" tIns="68580" rIns="128016" bIns="68580" numCol="1" spcCol="1270" anchor="ctr" anchorCtr="0">
          <a:noAutofit/>
        </a:bodyPr>
        <a:lstStyle/>
        <a:p>
          <a:pPr marL="279400" lvl="0" indent="0" algn="just" defTabSz="800100">
            <a:lnSpc>
              <a:spcPct val="90000"/>
            </a:lnSpc>
            <a:spcBef>
              <a:spcPct val="0"/>
            </a:spcBef>
            <a:spcAft>
              <a:spcPct val="35000"/>
            </a:spcAft>
            <a:buNone/>
          </a:pPr>
          <a:r>
            <a:rPr lang="en-US" sz="1800" b="1" kern="1200">
              <a:solidFill>
                <a:srgbClr val="000000"/>
              </a:solidFill>
              <a:latin typeface="Arial" panose="020B0604020202020204" pitchFamily="34" charset="0"/>
              <a:ea typeface="Tahoma" pitchFamily="34" charset="0"/>
              <a:cs typeface="Arial" panose="020B0604020202020204" pitchFamily="34" charset="0"/>
            </a:rPr>
            <a:t>Supports implementation of KVI programmes through various Central Sector Schemes</a:t>
          </a:r>
          <a:endParaRPr lang="en-GB" sz="1800" b="1" kern="1200">
            <a:solidFill>
              <a:srgbClr val="000000"/>
            </a:solidFill>
            <a:latin typeface="Arial" panose="020B0604020202020204" pitchFamily="34" charset="0"/>
            <a:ea typeface="Tahoma" pitchFamily="34" charset="0"/>
            <a:cs typeface="Arial" panose="020B0604020202020204" pitchFamily="34" charset="0"/>
          </a:endParaRPr>
        </a:p>
      </dsp:txBody>
      <dsp:txXfrm rot="10800000">
        <a:off x="354069" y="3710959"/>
        <a:ext cx="3483363" cy="951933"/>
      </dsp:txXfrm>
    </dsp:sp>
    <dsp:sp modelId="{50333A02-A30D-495D-B749-A65DF1C71283}">
      <dsp:nvSpPr>
        <dsp:cNvPr id="0" name=""/>
        <dsp:cNvSpPr/>
      </dsp:nvSpPr>
      <dsp:spPr>
        <a:xfrm>
          <a:off x="0" y="3710959"/>
          <a:ext cx="951933" cy="951933"/>
        </a:xfrm>
        <a:prstGeom prst="ellipse">
          <a:avLst/>
        </a:prstGeom>
        <a:solidFill>
          <a:srgbClr val="7030A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1963"/>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35413" y="0"/>
            <a:ext cx="3013075" cy="461963"/>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03F74887-C682-4A5E-B8D6-DB60D617B494}" type="datetimeFigureOut">
              <a:rPr lang="en-US"/>
              <a:pPr>
                <a:defRPr/>
              </a:pPr>
              <a:t>11/23/2023</a:t>
            </a:fld>
            <a:endParaRPr lang="en-US"/>
          </a:p>
        </p:txBody>
      </p:sp>
      <p:sp>
        <p:nvSpPr>
          <p:cNvPr id="4" name="Footer Placeholder 3"/>
          <p:cNvSpPr>
            <a:spLocks noGrp="1"/>
          </p:cNvSpPr>
          <p:nvPr>
            <p:ph type="ftr" sz="quarter" idx="2"/>
          </p:nvPr>
        </p:nvSpPr>
        <p:spPr>
          <a:xfrm>
            <a:off x="0" y="8772525"/>
            <a:ext cx="3013075" cy="4619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35413" y="8772525"/>
            <a:ext cx="3013075" cy="4619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9ADB4C55-9A81-4CDD-B232-5EAA7DC6965D}"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3550"/>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35413" y="0"/>
            <a:ext cx="3013075" cy="463550"/>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88E596B2-CC7D-49A5-9A92-848E1092C264}" type="datetimeFigureOut">
              <a:rPr lang="en-US"/>
              <a:pPr>
                <a:defRPr/>
              </a:pPr>
              <a:t>11/23/2023</a:t>
            </a:fld>
            <a:endParaRPr lang="en-US" dirty="0"/>
          </a:p>
        </p:txBody>
      </p:sp>
      <p:sp>
        <p:nvSpPr>
          <p:cNvPr id="4" name="Slide Image Placeholder 3"/>
          <p:cNvSpPr>
            <a:spLocks noGrp="1" noRot="1" noChangeAspect="1"/>
          </p:cNvSpPr>
          <p:nvPr>
            <p:ph type="sldImg" idx="2"/>
          </p:nvPr>
        </p:nvSpPr>
        <p:spPr>
          <a:xfrm>
            <a:off x="704850" y="1154113"/>
            <a:ext cx="5540375" cy="3116262"/>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693738" y="4445000"/>
            <a:ext cx="5562600" cy="36369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525"/>
            <a:ext cx="3013075" cy="46355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35413" y="8772525"/>
            <a:ext cx="3013075" cy="46355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Calibri" pitchFamily="34" charset="0"/>
              </a:defRPr>
            </a:lvl1pPr>
          </a:lstStyle>
          <a:p>
            <a:fld id="{E8479DA8-496B-4198-B8F5-860A57122FF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dirty="0"/>
          </a:p>
        </p:txBody>
      </p:sp>
      <p:sp>
        <p:nvSpPr>
          <p:cNvPr id="5124" name="Slide Number Placeholder 3"/>
          <p:cNvSpPr>
            <a:spLocks noGrp="1"/>
          </p:cNvSpPr>
          <p:nvPr>
            <p:ph type="sldNum" sz="quarter" idx="5"/>
          </p:nvPr>
        </p:nvSpPr>
        <p:spPr bwMode="auto">
          <a:noFill/>
          <a:ln>
            <a:miter lim="800000"/>
            <a:headEnd/>
            <a:tailEnd/>
          </a:ln>
        </p:spPr>
        <p:txBody>
          <a:bodyPr/>
          <a:lstStyle/>
          <a:p>
            <a:fld id="{0748602C-4C1F-4066-BC62-DA37391034BD}" type="slidenum">
              <a:rPr lang="en-US" altLang="en-US"/>
              <a:pPr/>
              <a:t>1</a:t>
            </a:fld>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479DA8-496B-4198-B8F5-860A57122FFB}" type="slidenum">
              <a:rPr lang="en-US" altLang="en-US" smtClean="0"/>
              <a:pPr/>
              <a:t>2</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C060D1C-9F94-4D54-9660-12280738EA04}" type="slidenum">
              <a:rPr lang="en-US" altLang="en-US" smtClean="0"/>
              <a:pPr/>
              <a:t>8</a:t>
            </a:fld>
            <a:endParaRPr lang="en-US" altLang="en-US"/>
          </a:p>
        </p:txBody>
      </p:sp>
    </p:spTree>
    <p:extLst>
      <p:ext uri="{BB962C8B-B14F-4D97-AF65-F5344CB8AC3E}">
        <p14:creationId xmlns:p14="http://schemas.microsoft.com/office/powerpoint/2010/main" val="45025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C060D1C-9F94-4D54-9660-12280738EA04}" type="slidenum">
              <a:rPr lang="en-US" altLang="en-US" smtClean="0"/>
              <a:pPr/>
              <a:t>9</a:t>
            </a:fld>
            <a:endParaRPr lang="en-US" altLang="en-US"/>
          </a:p>
        </p:txBody>
      </p:sp>
    </p:spTree>
    <p:extLst>
      <p:ext uri="{BB962C8B-B14F-4D97-AF65-F5344CB8AC3E}">
        <p14:creationId xmlns:p14="http://schemas.microsoft.com/office/powerpoint/2010/main" val="155892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65BDA0-B777-4362-8CC4-59ADDFEB4795}" type="slidenum">
              <a:rPr lang="en-GB" smtClean="0"/>
              <a:pPr/>
              <a:t>13</a:t>
            </a:fld>
            <a:endParaRPr lang="en-GB"/>
          </a:p>
        </p:txBody>
      </p:sp>
    </p:spTree>
    <p:extLst>
      <p:ext uri="{BB962C8B-B14F-4D97-AF65-F5344CB8AC3E}">
        <p14:creationId xmlns:p14="http://schemas.microsoft.com/office/powerpoint/2010/main" val="195708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65BDA0-B777-4362-8CC4-59ADDFEB4795}" type="slidenum">
              <a:rPr lang="en-GB" smtClean="0"/>
              <a:pPr/>
              <a:t>14</a:t>
            </a:fld>
            <a:endParaRPr lang="en-GB"/>
          </a:p>
        </p:txBody>
      </p:sp>
    </p:spTree>
    <p:extLst>
      <p:ext uri="{BB962C8B-B14F-4D97-AF65-F5344CB8AC3E}">
        <p14:creationId xmlns:p14="http://schemas.microsoft.com/office/powerpoint/2010/main" val="176855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C060D1C-9F94-4D54-9660-12280738EA04}" type="slidenum">
              <a:rPr lang="en-US" altLang="en-US" smtClean="0"/>
              <a:pPr/>
              <a:t>15</a:t>
            </a:fld>
            <a:endParaRPr lang="en-US" altLang="en-US"/>
          </a:p>
        </p:txBody>
      </p:sp>
    </p:spTree>
    <p:extLst>
      <p:ext uri="{BB962C8B-B14F-4D97-AF65-F5344CB8AC3E}">
        <p14:creationId xmlns:p14="http://schemas.microsoft.com/office/powerpoint/2010/main" val="96928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639">
              <a:defRPr/>
            </a:pPr>
            <a:r>
              <a:rPr lang="en-US" sz="1300" b="1" dirty="0">
                <a:latin typeface="Tahoma" panose="020B0604030504040204" pitchFamily="34" charset="0"/>
                <a:ea typeface="Tahoma" panose="020B0604030504040204" pitchFamily="34" charset="0"/>
                <a:cs typeface="Tahoma" panose="020B0604030504040204" pitchFamily="34" charset="0"/>
              </a:rPr>
              <a:t>Organizations/Institutions who can apply for SFURTI: </a:t>
            </a:r>
            <a:r>
              <a:rPr lang="en-US" sz="1300" dirty="0">
                <a:latin typeface="Tahoma" panose="020B0604030504040204" pitchFamily="34" charset="0"/>
                <a:ea typeface="Tahoma" panose="020B0604030504040204" pitchFamily="34" charset="0"/>
                <a:cs typeface="Tahoma" panose="020B0604030504040204" pitchFamily="34" charset="0"/>
              </a:rPr>
              <a:t>Non-Government Organizations (NGOs), Institutions of the Central and State Governments, Semi-Government institutions, Field functionaries of State and Central Government, </a:t>
            </a:r>
            <a:r>
              <a:rPr lang="en-US" sz="1300" dirty="0" err="1">
                <a:latin typeface="Tahoma" panose="020B0604030504040204" pitchFamily="34" charset="0"/>
                <a:ea typeface="Tahoma" panose="020B0604030504040204" pitchFamily="34" charset="0"/>
                <a:cs typeface="Tahoma" panose="020B0604030504040204" pitchFamily="34" charset="0"/>
              </a:rPr>
              <a:t>Panchayati</a:t>
            </a:r>
            <a:r>
              <a:rPr lang="en-US" sz="1300" dirty="0">
                <a:latin typeface="Tahoma" panose="020B0604030504040204" pitchFamily="34" charset="0"/>
                <a:ea typeface="Tahoma" panose="020B0604030504040204" pitchFamily="34" charset="0"/>
                <a:cs typeface="Tahoma" panose="020B0604030504040204" pitchFamily="34" charset="0"/>
              </a:rPr>
              <a:t> Raj Institutions (PRIs).</a:t>
            </a:r>
          </a:p>
          <a:p>
            <a:endParaRPr lang="en-US" dirty="0"/>
          </a:p>
          <a:p>
            <a:pPr defTabSz="955639">
              <a:defRPr/>
            </a:pPr>
            <a:r>
              <a:rPr lang="en-US" sz="1300" b="1" dirty="0">
                <a:latin typeface="Tahoma" panose="020B0604030504040204" pitchFamily="34" charset="0"/>
                <a:ea typeface="Tahoma" panose="020B0604030504040204" pitchFamily="34" charset="0"/>
                <a:cs typeface="Tahoma" panose="020B0604030504040204" pitchFamily="34" charset="0"/>
              </a:rPr>
              <a:t>Organizations/Institutions who can apply for SFURTI: </a:t>
            </a:r>
            <a:r>
              <a:rPr lang="en-US" sz="1300" dirty="0">
                <a:latin typeface="Tahoma" panose="020B0604030504040204" pitchFamily="34" charset="0"/>
                <a:ea typeface="Tahoma" panose="020B0604030504040204" pitchFamily="34" charset="0"/>
                <a:cs typeface="Tahoma" panose="020B0604030504040204" pitchFamily="34" charset="0"/>
              </a:rPr>
              <a:t>Non-Government Organizations (NGOs), Institutions of the Central and State Governments, Semi-Government institutions, Field functionaries of State and Central Government, </a:t>
            </a:r>
            <a:r>
              <a:rPr lang="en-US" sz="1300" dirty="0" err="1">
                <a:latin typeface="Tahoma" panose="020B0604030504040204" pitchFamily="34" charset="0"/>
                <a:ea typeface="Tahoma" panose="020B0604030504040204" pitchFamily="34" charset="0"/>
                <a:cs typeface="Tahoma" panose="020B0604030504040204" pitchFamily="34" charset="0"/>
              </a:rPr>
              <a:t>Panchayati</a:t>
            </a:r>
            <a:r>
              <a:rPr lang="en-US" sz="1300" dirty="0">
                <a:latin typeface="Tahoma" panose="020B0604030504040204" pitchFamily="34" charset="0"/>
                <a:ea typeface="Tahoma" panose="020B0604030504040204" pitchFamily="34" charset="0"/>
                <a:cs typeface="Tahoma" panose="020B0604030504040204" pitchFamily="34" charset="0"/>
              </a:rPr>
              <a:t> Raj Institutions (PRIs).</a:t>
            </a:r>
          </a:p>
        </p:txBody>
      </p:sp>
      <p:sp>
        <p:nvSpPr>
          <p:cNvPr id="4" name="Slide Number Placeholder 3"/>
          <p:cNvSpPr>
            <a:spLocks noGrp="1"/>
          </p:cNvSpPr>
          <p:nvPr>
            <p:ph type="sldNum" sz="quarter" idx="5"/>
          </p:nvPr>
        </p:nvSpPr>
        <p:spPr/>
        <p:txBody>
          <a:bodyPr/>
          <a:lstStyle/>
          <a:p>
            <a:fld id="{3C060D1C-9F94-4D54-9660-12280738EA04}" type="slidenum">
              <a:rPr lang="en-US" altLang="en-US" smtClean="0"/>
              <a:pPr/>
              <a:t>18</a:t>
            </a:fld>
            <a:endParaRPr lang="en-US" altLang="en-US"/>
          </a:p>
        </p:txBody>
      </p:sp>
    </p:spTree>
    <p:extLst>
      <p:ext uri="{BB962C8B-B14F-4D97-AF65-F5344CB8AC3E}">
        <p14:creationId xmlns:p14="http://schemas.microsoft.com/office/powerpoint/2010/main" val="3012991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DE55CFEB-74DA-4896-8F98-1D4563E459FA}" type="datetime1">
              <a:rPr lang="en-US" smtClean="0"/>
              <a:t>11/23/2023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D31C9D7-48EB-494C-B7C9-59F5545AE912}"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6E8F410E-4997-4CC4-B62E-F1BE3BAF254B}" type="datetime1">
              <a:rPr lang="en-US" smtClean="0"/>
              <a:t>11/23/2023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1F3DA30-539C-49C0-BFC7-487901F588CC}"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39"/>
            <a:ext cx="36576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12800" y="274639"/>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CB027353-AD0A-4C14-9FE2-70520011DE89}" type="datetime1">
              <a:rPr lang="en-US" smtClean="0"/>
              <a:t>11/23/2023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2EC9EE6-1696-4869-9BB1-DCB4DF70BB6F}"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No content">
    <p:spTree>
      <p:nvGrpSpPr>
        <p:cNvPr id="1" name=""/>
        <p:cNvGrpSpPr/>
        <p:nvPr/>
      </p:nvGrpSpPr>
      <p:grpSpPr>
        <a:xfrm>
          <a:off x="0" y="0"/>
          <a:ext cx="0" cy="0"/>
          <a:chOff x="0" y="0"/>
          <a:chExt cx="0" cy="0"/>
        </a:xfrm>
      </p:grpSpPr>
      <p:sp>
        <p:nvSpPr>
          <p:cNvPr id="4" name="Title 3"/>
          <p:cNvSpPr>
            <a:spLocks noGrp="1"/>
          </p:cNvSpPr>
          <p:nvPr>
            <p:ph type="title"/>
          </p:nvPr>
        </p:nvSpPr>
        <p:spPr>
          <a:xfrm>
            <a:off x="629328" y="479428"/>
            <a:ext cx="10938256" cy="1125005"/>
          </a:xfrm>
          <a:prstGeom prst="rect">
            <a:avLst/>
          </a:prstGeom>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fld id="{8917037F-13F4-43B6-99FF-D710FE0C4777}" type="slidenum">
              <a:rPr lang="en-GB" smtClean="0"/>
              <a:pPr/>
              <a:t>‹#›</a:t>
            </a:fld>
            <a:endParaRPr lang="en-GB"/>
          </a:p>
        </p:txBody>
      </p:sp>
    </p:spTree>
    <p:extLst>
      <p:ext uri="{BB962C8B-B14F-4D97-AF65-F5344CB8AC3E}">
        <p14:creationId xmlns:p14="http://schemas.microsoft.com/office/powerpoint/2010/main" val="203071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BDB0B9A8-1AF3-4B4C-9844-177FDD282342}" type="datetime1">
              <a:rPr lang="en-US" smtClean="0"/>
              <a:t>11/23/2023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75D5FE8-561A-496A-9E6A-7BF37A5AEAB8}"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C79033B-64ED-494E-8135-A446D9D44514}" type="datetime1">
              <a:rPr lang="en-US" smtClean="0"/>
              <a:t>11/23/2023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09DCED5-A4E6-42F3-B010-3DC760DB0282}"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12800" y="1600204"/>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8229600" y="1600204"/>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10"/>
          </p:nvPr>
        </p:nvSpPr>
        <p:spPr/>
        <p:txBody>
          <a:bodyPr/>
          <a:lstStyle>
            <a:lvl1pPr>
              <a:defRPr/>
            </a:lvl1pPr>
          </a:lstStyle>
          <a:p>
            <a:pPr>
              <a:defRPr/>
            </a:pPr>
            <a:fld id="{EE9362C5-E914-4B6E-829F-47CA2C7E968F}" type="datetime1">
              <a:rPr lang="en-US" smtClean="0"/>
              <a:t>11/23/2023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B34B14C-1A9E-4B81-A33E-BF6F24C156F4}"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p:cNvSpPr>
            <a:spLocks noGrp="1"/>
          </p:cNvSpPr>
          <p:nvPr>
            <p:ph type="dt" sz="half" idx="10"/>
          </p:nvPr>
        </p:nvSpPr>
        <p:spPr/>
        <p:txBody>
          <a:bodyPr/>
          <a:lstStyle>
            <a:lvl1pPr>
              <a:defRPr/>
            </a:lvl1pPr>
          </a:lstStyle>
          <a:p>
            <a:pPr>
              <a:defRPr/>
            </a:pPr>
            <a:fld id="{14F6F4D1-1C4F-45DB-8D5B-9696F0A5F9BE}" type="datetime1">
              <a:rPr lang="en-US" smtClean="0"/>
              <a:t>11/23/2023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EC87A8F-332E-4E68-B283-5B0D720EACCB}"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AA83694A-FA45-4621-A55C-33F1B3E52E1A}" type="datetime1">
              <a:rPr lang="en-US" smtClean="0"/>
              <a:t>11/23/2023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D06F73E4-41C5-4ACF-8B04-A185E1774768}"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55AB822-233A-45A7-B7DA-FF954CF9D3A3}" type="datetime1">
              <a:rPr lang="en-US" smtClean="0"/>
              <a:t>11/23/2023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F4FDA405-8D8F-4812-9AAD-2BF5622E05B3}"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15F49DC-F67A-4D52-B803-A16587E06715}" type="datetime1">
              <a:rPr lang="en-US" smtClean="0"/>
              <a:t>11/23/2023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3513517-8A00-4702-96A3-DCD5E15C3CDF}"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4059360-A7A0-4F7D-8A8A-4712951F4644}" type="datetime1">
              <a:rPr lang="en-US" smtClean="0"/>
              <a:t>11/23/2023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9D3B293-C3EA-4A28-B6FD-BA9EBD4FB382}"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609600" y="16002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Arial" charset="0"/>
              </a:defRPr>
            </a:lvl1pPr>
          </a:lstStyle>
          <a:p>
            <a:pPr>
              <a:defRPr/>
            </a:pPr>
            <a:fld id="{191218CD-BF6A-47C0-8695-A0E2290345C9}" type="datetime1">
              <a:rPr lang="en-US" smtClean="0"/>
              <a:t>11/23/2023</a:t>
            </a:fld>
            <a:endParaRPr lang="en-US" dirty="0"/>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CFBCDD2C-3CB6-4CEA-9A51-96E322FF64A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6130" r:id="rId1"/>
    <p:sldLayoutId id="2147486131" r:id="rId2"/>
    <p:sldLayoutId id="2147486132" r:id="rId3"/>
    <p:sldLayoutId id="2147486133" r:id="rId4"/>
    <p:sldLayoutId id="2147486134" r:id="rId5"/>
    <p:sldLayoutId id="2147486135" r:id="rId6"/>
    <p:sldLayoutId id="2147486136" r:id="rId7"/>
    <p:sldLayoutId id="2147486137" r:id="rId8"/>
    <p:sldLayoutId id="2147486138" r:id="rId9"/>
    <p:sldLayoutId id="2147486139" r:id="rId10"/>
    <p:sldLayoutId id="2147486140" r:id="rId11"/>
    <p:sldLayoutId id="214748614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11.png" /><Relationship Id="rId1" Type="http://schemas.openxmlformats.org/officeDocument/2006/relationships/slideLayout" Target="../slideLayouts/slideLayout7.xml" /><Relationship Id="rId5" Type="http://schemas.microsoft.com/office/2007/relationships/hdphoto" Target="../media/hdphoto2.wdp" /><Relationship Id="rId4" Type="http://schemas.openxmlformats.org/officeDocument/2006/relationships/image" Target="../media/image12.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5.xml" /><Relationship Id="rId1" Type="http://schemas.openxmlformats.org/officeDocument/2006/relationships/slideLayout" Target="../slideLayouts/slideLayout6.xml" /><Relationship Id="rId4" Type="http://schemas.openxmlformats.org/officeDocument/2006/relationships/image" Target="../media/image14.jpeg"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6.xml" /><Relationship Id="rId1" Type="http://schemas.openxmlformats.org/officeDocument/2006/relationships/slideLayout" Target="../slideLayouts/slideLayout6.xml" /><Relationship Id="rId4" Type="http://schemas.openxmlformats.org/officeDocument/2006/relationships/image" Target="../media/image16.jpeg" /></Relationships>
</file>

<file path=ppt/slides/_rels/slide15.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7.xml" /><Relationship Id="rId1" Type="http://schemas.openxmlformats.org/officeDocument/2006/relationships/slideLayout" Target="../slideLayouts/slideLayout12.xml" /><Relationship Id="rId4" Type="http://schemas.openxmlformats.org/officeDocument/2006/relationships/image" Target="../media/image18.jpeg" /></Relationships>
</file>

<file path=ppt/slides/_rels/slide16.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9.jpeg" /><Relationship Id="rId1" Type="http://schemas.openxmlformats.org/officeDocument/2006/relationships/slideLayout" Target="../slideLayouts/slideLayout3.xml" /><Relationship Id="rId5" Type="http://schemas.openxmlformats.org/officeDocument/2006/relationships/image" Target="../media/image22.png" /><Relationship Id="rId4" Type="http://schemas.openxmlformats.org/officeDocument/2006/relationships/image" Target="../media/image21.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jpeg" /><Relationship Id="rId1" Type="http://schemas.openxmlformats.org/officeDocument/2006/relationships/slideLayout" Target="../slideLayouts/slideLayout7.xml" /><Relationship Id="rId4" Type="http://schemas.openxmlformats.org/officeDocument/2006/relationships/image" Target="../media/image25.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6.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thebetterindia.com/wp-content/uploads/2017/04/C4.jpg"/>
          <p:cNvPicPr>
            <a:picLocks noChangeAspect="1" noChangeArrowheads="1"/>
          </p:cNvPicPr>
          <p:nvPr/>
        </p:nvPicPr>
        <p:blipFill>
          <a:blip r:embed="rId3"/>
          <a:srcRect r="3107"/>
          <a:stretch>
            <a:fillRect/>
          </a:stretch>
        </p:blipFill>
        <p:spPr bwMode="auto">
          <a:xfrm>
            <a:off x="-23813" y="0"/>
            <a:ext cx="12907963" cy="6858000"/>
          </a:xfrm>
          <a:prstGeom prst="rect">
            <a:avLst/>
          </a:prstGeom>
          <a:noFill/>
          <a:ln w="9525">
            <a:noFill/>
            <a:miter lim="800000"/>
            <a:headEnd/>
            <a:tailEnd/>
          </a:ln>
        </p:spPr>
      </p:pic>
      <p:sp>
        <p:nvSpPr>
          <p:cNvPr id="8" name="Title 1"/>
          <p:cNvSpPr>
            <a:spLocks noGrp="1"/>
          </p:cNvSpPr>
          <p:nvPr>
            <p:ph type="ctrTitle"/>
          </p:nvPr>
        </p:nvSpPr>
        <p:spPr>
          <a:xfrm>
            <a:off x="0" y="5073650"/>
            <a:ext cx="12907963" cy="1144588"/>
          </a:xfrm>
          <a:solidFill>
            <a:schemeClr val="bg1">
              <a:alpha val="85000"/>
            </a:schemeClr>
          </a:solidFill>
        </p:spPr>
        <p:txBody>
          <a:bodyPr rtlCol="0">
            <a:normAutofit fontScale="90000"/>
          </a:bodyPr>
          <a:lstStyle/>
          <a:p>
            <a:pPr eaLnBrk="1" fontAlgn="auto" hangingPunct="1">
              <a:spcAft>
                <a:spcPts val="0"/>
              </a:spcAft>
              <a:defRPr/>
            </a:pPr>
            <a:r>
              <a:rPr lang="en-US" sz="3100" dirty="0">
                <a:solidFill>
                  <a:schemeClr val="accent5">
                    <a:lumMod val="50000"/>
                  </a:schemeClr>
                </a:solidFill>
                <a:latin typeface="+mn-lt"/>
              </a:rPr>
              <a:t>Khadi and Village Industries Commission (KVIC)</a:t>
            </a:r>
            <a:br>
              <a:rPr lang="en-US" sz="3100" dirty="0">
                <a:solidFill>
                  <a:schemeClr val="accent5">
                    <a:lumMod val="50000"/>
                  </a:schemeClr>
                </a:solidFill>
                <a:latin typeface="+mn-lt"/>
              </a:rPr>
            </a:br>
            <a:r>
              <a:rPr lang="en-US" sz="2200" dirty="0">
                <a:solidFill>
                  <a:schemeClr val="accent5">
                    <a:lumMod val="50000"/>
                  </a:schemeClr>
                </a:solidFill>
                <a:latin typeface="+mn-lt"/>
              </a:rPr>
              <a:t>MINISTRY OF MICRO, SMALL AND MEDIUM ENTERPRISES</a:t>
            </a:r>
            <a:br>
              <a:rPr lang="en-US" sz="4900" dirty="0">
                <a:latin typeface="Tahoma" pitchFamily="34" charset="0"/>
                <a:ea typeface="ＭＳ Ｐゴシック" pitchFamily="34" charset="-128"/>
                <a:cs typeface="Tahoma" pitchFamily="34" charset="0"/>
              </a:rPr>
            </a:br>
            <a:r>
              <a:rPr lang="en-US" sz="2200" dirty="0">
                <a:latin typeface="+mn-lt"/>
              </a:rPr>
              <a:t>GOVERNMENT OF INDIA</a:t>
            </a:r>
          </a:p>
        </p:txBody>
      </p:sp>
      <p:sp>
        <p:nvSpPr>
          <p:cNvPr id="4100" name="Slide Number Placeholder 8"/>
          <p:cNvSpPr>
            <a:spLocks noGrp="1"/>
          </p:cNvSpPr>
          <p:nvPr>
            <p:ph type="sldNum" sz="quarter" idx="12"/>
          </p:nvPr>
        </p:nvSpPr>
        <p:spPr bwMode="auto">
          <a:noFill/>
          <a:ln>
            <a:miter lim="800000"/>
            <a:headEnd/>
            <a:tailEnd/>
          </a:ln>
        </p:spPr>
        <p:txBody>
          <a:bodyPr/>
          <a:lstStyle/>
          <a:p>
            <a:fld id="{F8BC4BD1-19E9-4F55-B276-11DF354CD998}" type="slidenum">
              <a:rPr lang="en-US" altLang="en-US">
                <a:latin typeface="Calibri" pitchFamily="34" charset="0"/>
              </a:rPr>
              <a:pPr/>
              <a:t>1</a:t>
            </a:fld>
            <a:endParaRPr lang="en-US" altLang="en-US" dirty="0">
              <a:latin typeface="Calibri" pitchFamily="34" charset="0"/>
            </a:endParaRPr>
          </a:p>
        </p:txBody>
      </p:sp>
      <p:pic>
        <p:nvPicPr>
          <p:cNvPr id="4101" name="Picture 6"/>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5024438" y="76200"/>
            <a:ext cx="790575" cy="1344613"/>
          </a:xfrm>
          <a:prstGeom prst="rect">
            <a:avLst/>
          </a:prstGeom>
          <a:noFill/>
          <a:ln w="9525">
            <a:noFill/>
            <a:miter lim="800000"/>
            <a:headEnd/>
            <a:tailEnd/>
          </a:ln>
        </p:spPr>
      </p:pic>
      <p:pic>
        <p:nvPicPr>
          <p:cNvPr id="4102" name="Picture 8"/>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9966325" y="0"/>
            <a:ext cx="2617788" cy="1087438"/>
          </a:xfrm>
          <a:prstGeom prst="rect">
            <a:avLst/>
          </a:prstGeom>
          <a:noFill/>
          <a:ln w="9525">
            <a:noFill/>
            <a:miter lim="800000"/>
            <a:headEnd/>
            <a:tailEnd/>
          </a:ln>
        </p:spPr>
      </p:pic>
      <p:sp>
        <p:nvSpPr>
          <p:cNvPr id="4103" name="object 9"/>
          <p:cNvSpPr>
            <a:spLocks noChangeArrowheads="1"/>
          </p:cNvSpPr>
          <p:nvPr/>
        </p:nvSpPr>
        <p:spPr bwMode="auto">
          <a:xfrm>
            <a:off x="0" y="76200"/>
            <a:ext cx="1285875" cy="1285875"/>
          </a:xfrm>
          <a:prstGeom prst="rect">
            <a:avLst/>
          </a:prstGeom>
          <a:blipFill dpi="0" rotWithShape="1">
            <a:blip r:embed="rId6"/>
            <a:srcRect/>
            <a:stretch>
              <a:fillRect/>
            </a:stretch>
          </a:blipFill>
          <a:ln w="9525">
            <a:noFill/>
            <a:miter lim="800000"/>
            <a:headEnd/>
            <a:tailEnd/>
          </a:ln>
        </p:spPr>
        <p:txBody>
          <a:bodyPr lIns="0" tIns="0" rIns="0" bIns="0"/>
          <a:lstStyle/>
          <a:p>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1" name="Picture 5" descr="C:\Users\Administrator\Desktop\52.jpg">
            <a:extLst>
              <a:ext uri="{FF2B5EF4-FFF2-40B4-BE49-F238E27FC236}">
                <a16:creationId xmlns:a16="http://schemas.microsoft.com/office/drawing/2014/main" id="{6307BA2D-1497-F3C5-EBEF-60ED2877A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05" y="180703"/>
            <a:ext cx="5693995" cy="292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2" descr="DCAM0024">
            <a:extLst>
              <a:ext uri="{FF2B5EF4-FFF2-40B4-BE49-F238E27FC236}">
                <a16:creationId xmlns:a16="http://schemas.microsoft.com/office/drawing/2014/main" id="{7598B0D1-8D04-8747-8202-8F0611109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559"/>
          <a:stretch>
            <a:fillRect/>
          </a:stretch>
        </p:blipFill>
        <p:spPr bwMode="auto">
          <a:xfrm>
            <a:off x="402005" y="3897443"/>
            <a:ext cx="5702960" cy="274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4A93A251-DF4E-4853-D830-0355B520842C}"/>
              </a:ext>
            </a:extLst>
          </p:cNvPr>
          <p:cNvSpPr>
            <a:spLocks noGrp="1"/>
          </p:cNvSpPr>
          <p:nvPr>
            <p:ph type="sldNum" sz="quarter" idx="12"/>
          </p:nvPr>
        </p:nvSpPr>
        <p:spPr/>
        <p:txBody>
          <a:bodyPr/>
          <a:lstStyle/>
          <a:p>
            <a:fld id="{8F1D6D02-C7CD-4E21-A981-14B560AA2290}" type="slidenum">
              <a:rPr lang="en-US" altLang="en-US" smtClean="0"/>
              <a:pPr/>
              <a:t>10</a:t>
            </a:fld>
            <a:endParaRPr lang="en-US" altLang="en-US"/>
          </a:p>
        </p:txBody>
      </p:sp>
      <p:sp>
        <p:nvSpPr>
          <p:cNvPr id="9" name="Rectangle 1">
            <a:extLst>
              <a:ext uri="{FF2B5EF4-FFF2-40B4-BE49-F238E27FC236}">
                <a16:creationId xmlns:a16="http://schemas.microsoft.com/office/drawing/2014/main" id="{6DF0FEC0-4411-F812-93EE-AA544D4B8331}"/>
              </a:ext>
            </a:extLst>
          </p:cNvPr>
          <p:cNvSpPr>
            <a:spLocks noChangeArrowheads="1"/>
          </p:cNvSpPr>
          <p:nvPr/>
        </p:nvSpPr>
        <p:spPr bwMode="auto">
          <a:xfrm>
            <a:off x="6308437" y="3009443"/>
            <a:ext cx="5299075" cy="8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spcAft>
                <a:spcPts val="1000"/>
              </a:spcAft>
            </a:pPr>
            <a:r>
              <a:rPr lang="en-US" altLang="en-US" sz="4800" b="1" dirty="0">
                <a:latin typeface="Times New Roman" panose="02020603050405020304" pitchFamily="18" charset="0"/>
                <a:ea typeface="Times New Roman" panose="02020603050405020304" pitchFamily="18" charset="0"/>
                <a:cs typeface="Mangal" panose="02040503050203030202" pitchFamily="18" charset="0"/>
              </a:rPr>
              <a:t>Khadi Artisans</a:t>
            </a:r>
            <a:endParaRPr lang="en-US" altLang="en-US" sz="4800" dirty="0">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311866233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369FA-01FC-913A-F466-66E7E9A6108E}"/>
              </a:ext>
            </a:extLst>
          </p:cNvPr>
          <p:cNvSpPr>
            <a:spLocks noGrp="1"/>
          </p:cNvSpPr>
          <p:nvPr>
            <p:ph type="sldNum" sz="quarter" idx="12"/>
          </p:nvPr>
        </p:nvSpPr>
        <p:spPr/>
        <p:txBody>
          <a:bodyPr/>
          <a:lstStyle/>
          <a:p>
            <a:fld id="{8F1D6D02-C7CD-4E21-A981-14B560AA2290}" type="slidenum">
              <a:rPr lang="en-US" altLang="en-US" smtClean="0"/>
              <a:pPr/>
              <a:t>11</a:t>
            </a:fld>
            <a:endParaRPr lang="en-US" altLang="en-US"/>
          </a:p>
        </p:txBody>
      </p:sp>
      <p:sp>
        <p:nvSpPr>
          <p:cNvPr id="3" name="Rectangle 2">
            <a:extLst>
              <a:ext uri="{FF2B5EF4-FFF2-40B4-BE49-F238E27FC236}">
                <a16:creationId xmlns:a16="http://schemas.microsoft.com/office/drawing/2014/main" id="{C610A2DE-3230-4D0B-A228-B80C968F9AEB}"/>
              </a:ext>
            </a:extLst>
          </p:cNvPr>
          <p:cNvSpPr/>
          <p:nvPr/>
        </p:nvSpPr>
        <p:spPr>
          <a:xfrm>
            <a:off x="-97822" y="-136526"/>
            <a:ext cx="13630942" cy="7486015"/>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DE33BDA-0F01-70D5-D45B-EDBD80A12858}"/>
              </a:ext>
            </a:extLst>
          </p:cNvPr>
          <p:cNvSpPr/>
          <p:nvPr/>
        </p:nvSpPr>
        <p:spPr>
          <a:xfrm>
            <a:off x="3093892" y="2047123"/>
            <a:ext cx="3182802" cy="3329576"/>
          </a:xfrm>
          <a:prstGeom prst="ellipse">
            <a:avLst/>
          </a:prstGeom>
          <a:solidFill>
            <a:srgbClr val="33B9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EC009DF5-D936-46AA-AFCE-F18930A926F3}"/>
              </a:ext>
            </a:extLst>
          </p:cNvPr>
          <p:cNvSpPr/>
          <p:nvPr/>
        </p:nvSpPr>
        <p:spPr>
          <a:xfrm>
            <a:off x="827391" y="1413799"/>
            <a:ext cx="5230195" cy="46944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3600" b="1" dirty="0" err="1">
                <a:solidFill>
                  <a:schemeClr val="tx1"/>
                </a:solidFill>
                <a:latin typeface="Arial" panose="020B0604020202020204" pitchFamily="34" charset="0"/>
                <a:cs typeface="Arial" panose="020B0604020202020204" pitchFamily="34" charset="0"/>
              </a:rPr>
              <a:t>Gramodyog</a:t>
            </a:r>
            <a:r>
              <a:rPr lang="en-US" altLang="en-US" sz="3600" b="1" dirty="0">
                <a:solidFill>
                  <a:schemeClr val="tx1"/>
                </a:solidFill>
                <a:latin typeface="Arial" panose="020B0604020202020204" pitchFamily="34" charset="0"/>
                <a:cs typeface="Arial" panose="020B0604020202020204" pitchFamily="34" charset="0"/>
              </a:rPr>
              <a:t> Vikas </a:t>
            </a:r>
          </a:p>
          <a:p>
            <a:pPr algn="ctr"/>
            <a:r>
              <a:rPr lang="en-US" altLang="en-US" sz="3600" b="1" dirty="0">
                <a:solidFill>
                  <a:schemeClr val="tx1"/>
                </a:solidFill>
                <a:latin typeface="Arial" panose="020B0604020202020204" pitchFamily="34" charset="0"/>
                <a:cs typeface="Arial" panose="020B0604020202020204" pitchFamily="34" charset="0"/>
              </a:rPr>
              <a:t>Yojana (GVY) </a:t>
            </a:r>
          </a:p>
          <a:p>
            <a:pPr algn="ctr"/>
            <a:r>
              <a:rPr lang="en-US" altLang="en-US" sz="3600" b="1" dirty="0">
                <a:solidFill>
                  <a:schemeClr val="tx1"/>
                </a:solidFill>
                <a:latin typeface="Arial" panose="020B0604020202020204" pitchFamily="34" charset="0"/>
                <a:cs typeface="Arial" panose="020B0604020202020204" pitchFamily="34" charset="0"/>
              </a:rPr>
              <a:t>and</a:t>
            </a:r>
          </a:p>
          <a:p>
            <a:pPr algn="ctr"/>
            <a:r>
              <a:rPr lang="en-US" altLang="en-US" sz="3600" b="1" dirty="0">
                <a:solidFill>
                  <a:schemeClr val="tx1"/>
                </a:solidFill>
                <a:latin typeface="Arial" panose="020B0604020202020204" pitchFamily="34" charset="0"/>
                <a:cs typeface="Arial" panose="020B0604020202020204" pitchFamily="34" charset="0"/>
              </a:rPr>
              <a:t>Other Schemes &amp; programmes</a:t>
            </a:r>
            <a:endParaRPr lang="en-GB" sz="3600" b="1" dirty="0">
              <a:solidFill>
                <a:schemeClr val="tx1"/>
              </a:solidFill>
              <a:latin typeface="Arial" panose="020B0604020202020204" pitchFamily="34" charset="0"/>
              <a:cs typeface="Arial" panose="020B0604020202020204" pitchFamily="34" charset="0"/>
            </a:endParaRPr>
          </a:p>
        </p:txBody>
      </p:sp>
      <p:pic>
        <p:nvPicPr>
          <p:cNvPr id="9" name="Picture 8" descr="A picture containing black, darkness&#10;&#10;Description automatically generated">
            <a:extLst>
              <a:ext uri="{FF2B5EF4-FFF2-40B4-BE49-F238E27FC236}">
                <a16:creationId xmlns:a16="http://schemas.microsoft.com/office/drawing/2014/main" id="{26C0F0FE-483B-98C7-050A-501E2C42E6AD}"/>
              </a:ext>
            </a:extLst>
          </p:cNvPr>
          <p:cNvPicPr>
            <a:picLocks noChangeAspect="1"/>
          </p:cNvPicPr>
          <p:nvPr/>
        </p:nvPicPr>
        <p:blipFill>
          <a:blip r:embed="rId2">
            <a:alphaModFix amt="70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836629" y="1764211"/>
            <a:ext cx="3329576" cy="3329576"/>
          </a:xfrm>
          <a:prstGeom prst="rect">
            <a:avLst/>
          </a:prstGeom>
          <a:ln>
            <a:noFill/>
          </a:ln>
        </p:spPr>
      </p:pic>
      <p:sp>
        <p:nvSpPr>
          <p:cNvPr id="21" name="Freeform 26">
            <a:extLst>
              <a:ext uri="{FF2B5EF4-FFF2-40B4-BE49-F238E27FC236}">
                <a16:creationId xmlns:a16="http://schemas.microsoft.com/office/drawing/2014/main" id="{BB415DBE-BCA5-3E35-753A-64CFAB321EBF}"/>
              </a:ext>
            </a:extLst>
          </p:cNvPr>
          <p:cNvSpPr>
            <a:spLocks noEditPoints="1"/>
          </p:cNvSpPr>
          <p:nvPr/>
        </p:nvSpPr>
        <p:spPr bwMode="auto">
          <a:xfrm>
            <a:off x="9478343" y="2773484"/>
            <a:ext cx="1557264" cy="2165556"/>
          </a:xfrm>
          <a:custGeom>
            <a:avLst/>
            <a:gdLst>
              <a:gd name="T0" fmla="*/ 716 w 724"/>
              <a:gd name="T1" fmla="*/ 722 h 722"/>
              <a:gd name="T2" fmla="*/ 701 w 724"/>
              <a:gd name="T3" fmla="*/ 472 h 722"/>
              <a:gd name="T4" fmla="*/ 402 w 724"/>
              <a:gd name="T5" fmla="*/ 714 h 722"/>
              <a:gd name="T6" fmla="*/ 401 w 724"/>
              <a:gd name="T7" fmla="*/ 715 h 722"/>
              <a:gd name="T8" fmla="*/ 400 w 724"/>
              <a:gd name="T9" fmla="*/ 716 h 722"/>
              <a:gd name="T10" fmla="*/ 399 w 724"/>
              <a:gd name="T11" fmla="*/ 717 h 722"/>
              <a:gd name="T12" fmla="*/ 399 w 724"/>
              <a:gd name="T13" fmla="*/ 717 h 722"/>
              <a:gd name="T14" fmla="*/ 397 w 724"/>
              <a:gd name="T15" fmla="*/ 718 h 722"/>
              <a:gd name="T16" fmla="*/ 396 w 724"/>
              <a:gd name="T17" fmla="*/ 718 h 722"/>
              <a:gd name="T18" fmla="*/ 395 w 724"/>
              <a:gd name="T19" fmla="*/ 718 h 722"/>
              <a:gd name="T20" fmla="*/ 393 w 724"/>
              <a:gd name="T21" fmla="*/ 718 h 722"/>
              <a:gd name="T22" fmla="*/ 392 w 724"/>
              <a:gd name="T23" fmla="*/ 717 h 722"/>
              <a:gd name="T24" fmla="*/ 391 w 724"/>
              <a:gd name="T25" fmla="*/ 717 h 722"/>
              <a:gd name="T26" fmla="*/ 390 w 724"/>
              <a:gd name="T27" fmla="*/ 716 h 722"/>
              <a:gd name="T28" fmla="*/ 390 w 724"/>
              <a:gd name="T29" fmla="*/ 715 h 722"/>
              <a:gd name="T30" fmla="*/ 57 w 724"/>
              <a:gd name="T31" fmla="*/ 399 h 722"/>
              <a:gd name="T32" fmla="*/ 7 w 724"/>
              <a:gd name="T33" fmla="*/ 719 h 722"/>
              <a:gd name="T34" fmla="*/ 2 w 724"/>
              <a:gd name="T35" fmla="*/ 708 h 722"/>
              <a:gd name="T36" fmla="*/ 43 w 724"/>
              <a:gd name="T37" fmla="*/ 388 h 722"/>
              <a:gd name="T38" fmla="*/ 356 w 724"/>
              <a:gd name="T39" fmla="*/ 385 h 722"/>
              <a:gd name="T40" fmla="*/ 363 w 724"/>
              <a:gd name="T41" fmla="*/ 394 h 722"/>
              <a:gd name="T42" fmla="*/ 403 w 724"/>
              <a:gd name="T43" fmla="*/ 467 h 722"/>
              <a:gd name="T44" fmla="*/ 410 w 724"/>
              <a:gd name="T45" fmla="*/ 458 h 722"/>
              <a:gd name="T46" fmla="*/ 715 w 724"/>
              <a:gd name="T47" fmla="*/ 461 h 722"/>
              <a:gd name="T48" fmla="*/ 723 w 724"/>
              <a:gd name="T49" fmla="*/ 713 h 722"/>
              <a:gd name="T50" fmla="*/ 97 w 724"/>
              <a:gd name="T51" fmla="*/ 354 h 722"/>
              <a:gd name="T52" fmla="*/ 197 w 724"/>
              <a:gd name="T53" fmla="*/ 239 h 722"/>
              <a:gd name="T54" fmla="*/ 204 w 724"/>
              <a:gd name="T55" fmla="*/ 230 h 722"/>
              <a:gd name="T56" fmla="*/ 294 w 724"/>
              <a:gd name="T57" fmla="*/ 113 h 722"/>
              <a:gd name="T58" fmla="*/ 467 w 724"/>
              <a:gd name="T59" fmla="*/ 36 h 722"/>
              <a:gd name="T60" fmla="*/ 558 w 724"/>
              <a:gd name="T61" fmla="*/ 213 h 722"/>
              <a:gd name="T62" fmla="*/ 374 w 724"/>
              <a:gd name="T63" fmla="*/ 302 h 722"/>
              <a:gd name="T64" fmla="*/ 338 w 724"/>
              <a:gd name="T65" fmla="*/ 340 h 722"/>
              <a:gd name="T66" fmla="*/ 338 w 724"/>
              <a:gd name="T67" fmla="*/ 354 h 722"/>
              <a:gd name="T68" fmla="*/ 572 w 724"/>
              <a:gd name="T69" fmla="*/ 217 h 722"/>
              <a:gd name="T70" fmla="*/ 472 w 724"/>
              <a:gd name="T71" fmla="*/ 22 h 722"/>
              <a:gd name="T72" fmla="*/ 186 w 724"/>
              <a:gd name="T73" fmla="*/ 207 h 722"/>
              <a:gd name="T74" fmla="*/ 90 w 724"/>
              <a:gd name="T75" fmla="*/ 347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4" h="722">
                <a:moveTo>
                  <a:pt x="718" y="722"/>
                </a:moveTo>
                <a:cubicBezTo>
                  <a:pt x="717" y="722"/>
                  <a:pt x="717" y="722"/>
                  <a:pt x="716" y="722"/>
                </a:cubicBezTo>
                <a:cubicBezTo>
                  <a:pt x="713" y="722"/>
                  <a:pt x="710" y="721"/>
                  <a:pt x="709" y="718"/>
                </a:cubicBezTo>
                <a:cubicBezTo>
                  <a:pt x="686" y="648"/>
                  <a:pt x="683" y="559"/>
                  <a:pt x="701" y="472"/>
                </a:cubicBezTo>
                <a:cubicBezTo>
                  <a:pt x="419" y="472"/>
                  <a:pt x="419" y="472"/>
                  <a:pt x="419" y="472"/>
                </a:cubicBezTo>
                <a:cubicBezTo>
                  <a:pt x="440" y="555"/>
                  <a:pt x="434" y="642"/>
                  <a:pt x="402" y="714"/>
                </a:cubicBezTo>
                <a:cubicBezTo>
                  <a:pt x="402" y="714"/>
                  <a:pt x="402" y="714"/>
                  <a:pt x="401" y="714"/>
                </a:cubicBezTo>
                <a:cubicBezTo>
                  <a:pt x="401" y="714"/>
                  <a:pt x="401" y="715"/>
                  <a:pt x="401" y="715"/>
                </a:cubicBezTo>
                <a:cubicBezTo>
                  <a:pt x="401" y="715"/>
                  <a:pt x="401" y="715"/>
                  <a:pt x="401" y="715"/>
                </a:cubicBezTo>
                <a:cubicBezTo>
                  <a:pt x="401" y="715"/>
                  <a:pt x="400" y="716"/>
                  <a:pt x="400" y="716"/>
                </a:cubicBezTo>
                <a:cubicBezTo>
                  <a:pt x="400" y="716"/>
                  <a:pt x="400" y="716"/>
                  <a:pt x="400" y="716"/>
                </a:cubicBezTo>
                <a:cubicBezTo>
                  <a:pt x="400" y="716"/>
                  <a:pt x="399" y="717"/>
                  <a:pt x="399" y="717"/>
                </a:cubicBezTo>
                <a:cubicBezTo>
                  <a:pt x="399" y="717"/>
                  <a:pt x="399" y="717"/>
                  <a:pt x="399" y="717"/>
                </a:cubicBezTo>
                <a:cubicBezTo>
                  <a:pt x="399" y="717"/>
                  <a:pt x="399" y="717"/>
                  <a:pt x="399" y="717"/>
                </a:cubicBezTo>
                <a:cubicBezTo>
                  <a:pt x="398" y="717"/>
                  <a:pt x="398" y="717"/>
                  <a:pt x="398" y="717"/>
                </a:cubicBezTo>
                <a:cubicBezTo>
                  <a:pt x="398" y="717"/>
                  <a:pt x="398" y="717"/>
                  <a:pt x="397" y="718"/>
                </a:cubicBezTo>
                <a:cubicBezTo>
                  <a:pt x="397" y="718"/>
                  <a:pt x="397" y="718"/>
                  <a:pt x="397" y="718"/>
                </a:cubicBezTo>
                <a:cubicBezTo>
                  <a:pt x="396" y="718"/>
                  <a:pt x="396" y="718"/>
                  <a:pt x="396" y="718"/>
                </a:cubicBezTo>
                <a:cubicBezTo>
                  <a:pt x="396" y="718"/>
                  <a:pt x="396" y="718"/>
                  <a:pt x="395" y="718"/>
                </a:cubicBezTo>
                <a:cubicBezTo>
                  <a:pt x="395" y="718"/>
                  <a:pt x="395" y="718"/>
                  <a:pt x="395" y="718"/>
                </a:cubicBezTo>
                <a:cubicBezTo>
                  <a:pt x="394" y="718"/>
                  <a:pt x="394" y="718"/>
                  <a:pt x="394" y="718"/>
                </a:cubicBezTo>
                <a:cubicBezTo>
                  <a:pt x="394" y="718"/>
                  <a:pt x="394" y="718"/>
                  <a:pt x="393" y="718"/>
                </a:cubicBezTo>
                <a:cubicBezTo>
                  <a:pt x="393" y="718"/>
                  <a:pt x="393" y="717"/>
                  <a:pt x="393" y="717"/>
                </a:cubicBezTo>
                <a:cubicBezTo>
                  <a:pt x="393" y="717"/>
                  <a:pt x="393" y="717"/>
                  <a:pt x="392" y="717"/>
                </a:cubicBezTo>
                <a:cubicBezTo>
                  <a:pt x="392" y="717"/>
                  <a:pt x="392" y="717"/>
                  <a:pt x="392" y="717"/>
                </a:cubicBezTo>
                <a:cubicBezTo>
                  <a:pt x="392" y="717"/>
                  <a:pt x="392" y="717"/>
                  <a:pt x="391" y="717"/>
                </a:cubicBezTo>
                <a:cubicBezTo>
                  <a:pt x="391" y="717"/>
                  <a:pt x="391" y="716"/>
                  <a:pt x="391" y="716"/>
                </a:cubicBezTo>
                <a:cubicBezTo>
                  <a:pt x="391" y="716"/>
                  <a:pt x="391" y="716"/>
                  <a:pt x="390" y="716"/>
                </a:cubicBezTo>
                <a:cubicBezTo>
                  <a:pt x="390" y="716"/>
                  <a:pt x="390" y="715"/>
                  <a:pt x="390" y="715"/>
                </a:cubicBezTo>
                <a:cubicBezTo>
                  <a:pt x="390" y="715"/>
                  <a:pt x="390" y="715"/>
                  <a:pt x="390" y="715"/>
                </a:cubicBezTo>
                <a:cubicBezTo>
                  <a:pt x="337" y="641"/>
                  <a:pt x="321" y="523"/>
                  <a:pt x="347" y="399"/>
                </a:cubicBezTo>
                <a:cubicBezTo>
                  <a:pt x="57" y="399"/>
                  <a:pt x="57" y="399"/>
                  <a:pt x="57" y="399"/>
                </a:cubicBezTo>
                <a:cubicBezTo>
                  <a:pt x="82" y="522"/>
                  <a:pt x="66" y="643"/>
                  <a:pt x="13" y="716"/>
                </a:cubicBezTo>
                <a:cubicBezTo>
                  <a:pt x="12" y="718"/>
                  <a:pt x="10" y="719"/>
                  <a:pt x="7" y="719"/>
                </a:cubicBezTo>
                <a:cubicBezTo>
                  <a:pt x="6" y="719"/>
                  <a:pt x="5" y="719"/>
                  <a:pt x="3" y="718"/>
                </a:cubicBezTo>
                <a:cubicBezTo>
                  <a:pt x="0" y="716"/>
                  <a:pt x="0" y="711"/>
                  <a:pt x="2" y="708"/>
                </a:cubicBezTo>
                <a:cubicBezTo>
                  <a:pt x="53" y="636"/>
                  <a:pt x="68" y="515"/>
                  <a:pt x="41" y="394"/>
                </a:cubicBezTo>
                <a:cubicBezTo>
                  <a:pt x="41" y="392"/>
                  <a:pt x="41" y="390"/>
                  <a:pt x="43" y="388"/>
                </a:cubicBezTo>
                <a:cubicBezTo>
                  <a:pt x="44" y="386"/>
                  <a:pt x="46" y="385"/>
                  <a:pt x="48" y="385"/>
                </a:cubicBezTo>
                <a:cubicBezTo>
                  <a:pt x="356" y="385"/>
                  <a:pt x="356" y="385"/>
                  <a:pt x="356" y="385"/>
                </a:cubicBezTo>
                <a:cubicBezTo>
                  <a:pt x="358" y="385"/>
                  <a:pt x="360" y="386"/>
                  <a:pt x="361" y="388"/>
                </a:cubicBezTo>
                <a:cubicBezTo>
                  <a:pt x="363" y="390"/>
                  <a:pt x="363" y="392"/>
                  <a:pt x="363" y="394"/>
                </a:cubicBezTo>
                <a:cubicBezTo>
                  <a:pt x="336" y="511"/>
                  <a:pt x="348" y="623"/>
                  <a:pt x="394" y="696"/>
                </a:cubicBezTo>
                <a:cubicBezTo>
                  <a:pt x="421" y="627"/>
                  <a:pt x="424" y="544"/>
                  <a:pt x="403" y="467"/>
                </a:cubicBezTo>
                <a:cubicBezTo>
                  <a:pt x="402" y="465"/>
                  <a:pt x="403" y="463"/>
                  <a:pt x="404" y="461"/>
                </a:cubicBezTo>
                <a:cubicBezTo>
                  <a:pt x="405" y="459"/>
                  <a:pt x="407" y="458"/>
                  <a:pt x="410" y="458"/>
                </a:cubicBezTo>
                <a:cubicBezTo>
                  <a:pt x="710" y="458"/>
                  <a:pt x="710" y="458"/>
                  <a:pt x="710" y="458"/>
                </a:cubicBezTo>
                <a:cubicBezTo>
                  <a:pt x="712" y="458"/>
                  <a:pt x="714" y="459"/>
                  <a:pt x="715" y="461"/>
                </a:cubicBezTo>
                <a:cubicBezTo>
                  <a:pt x="717" y="462"/>
                  <a:pt x="717" y="464"/>
                  <a:pt x="717" y="467"/>
                </a:cubicBezTo>
                <a:cubicBezTo>
                  <a:pt x="697" y="554"/>
                  <a:pt x="699" y="644"/>
                  <a:pt x="723" y="713"/>
                </a:cubicBezTo>
                <a:cubicBezTo>
                  <a:pt x="724" y="717"/>
                  <a:pt x="722" y="721"/>
                  <a:pt x="718" y="722"/>
                </a:cubicBezTo>
                <a:close/>
                <a:moveTo>
                  <a:pt x="97" y="354"/>
                </a:moveTo>
                <a:cubicBezTo>
                  <a:pt x="100" y="354"/>
                  <a:pt x="104" y="351"/>
                  <a:pt x="104" y="347"/>
                </a:cubicBezTo>
                <a:cubicBezTo>
                  <a:pt x="104" y="280"/>
                  <a:pt x="140" y="239"/>
                  <a:pt x="197" y="239"/>
                </a:cubicBezTo>
                <a:cubicBezTo>
                  <a:pt x="200" y="239"/>
                  <a:pt x="202" y="238"/>
                  <a:pt x="203" y="236"/>
                </a:cubicBezTo>
                <a:cubicBezTo>
                  <a:pt x="204" y="234"/>
                  <a:pt x="205" y="232"/>
                  <a:pt x="204" y="230"/>
                </a:cubicBezTo>
                <a:cubicBezTo>
                  <a:pt x="202" y="222"/>
                  <a:pt x="200" y="214"/>
                  <a:pt x="200" y="207"/>
                </a:cubicBezTo>
                <a:cubicBezTo>
                  <a:pt x="200" y="155"/>
                  <a:pt x="242" y="113"/>
                  <a:pt x="294" y="113"/>
                </a:cubicBezTo>
                <a:cubicBezTo>
                  <a:pt x="297" y="113"/>
                  <a:pt x="300" y="111"/>
                  <a:pt x="301" y="108"/>
                </a:cubicBezTo>
                <a:cubicBezTo>
                  <a:pt x="327" y="34"/>
                  <a:pt x="404" y="15"/>
                  <a:pt x="467" y="36"/>
                </a:cubicBezTo>
                <a:cubicBezTo>
                  <a:pt x="485" y="41"/>
                  <a:pt x="501" y="50"/>
                  <a:pt x="515" y="62"/>
                </a:cubicBezTo>
                <a:cubicBezTo>
                  <a:pt x="559" y="99"/>
                  <a:pt x="576" y="158"/>
                  <a:pt x="558" y="213"/>
                </a:cubicBezTo>
                <a:cubicBezTo>
                  <a:pt x="535" y="286"/>
                  <a:pt x="455" y="325"/>
                  <a:pt x="380" y="301"/>
                </a:cubicBezTo>
                <a:cubicBezTo>
                  <a:pt x="378" y="300"/>
                  <a:pt x="375" y="301"/>
                  <a:pt x="374" y="302"/>
                </a:cubicBezTo>
                <a:cubicBezTo>
                  <a:pt x="372" y="303"/>
                  <a:pt x="371" y="306"/>
                  <a:pt x="371" y="308"/>
                </a:cubicBezTo>
                <a:cubicBezTo>
                  <a:pt x="371" y="326"/>
                  <a:pt x="357" y="340"/>
                  <a:pt x="338" y="340"/>
                </a:cubicBezTo>
                <a:cubicBezTo>
                  <a:pt x="335" y="340"/>
                  <a:pt x="331" y="343"/>
                  <a:pt x="331" y="347"/>
                </a:cubicBezTo>
                <a:cubicBezTo>
                  <a:pt x="331" y="351"/>
                  <a:pt x="335" y="354"/>
                  <a:pt x="338" y="354"/>
                </a:cubicBezTo>
                <a:cubicBezTo>
                  <a:pt x="361" y="354"/>
                  <a:pt x="380" y="338"/>
                  <a:pt x="384" y="317"/>
                </a:cubicBezTo>
                <a:cubicBezTo>
                  <a:pt x="464" y="338"/>
                  <a:pt x="547" y="295"/>
                  <a:pt x="572" y="217"/>
                </a:cubicBezTo>
                <a:cubicBezTo>
                  <a:pt x="591" y="157"/>
                  <a:pt x="572" y="92"/>
                  <a:pt x="524" y="51"/>
                </a:cubicBezTo>
                <a:cubicBezTo>
                  <a:pt x="508" y="38"/>
                  <a:pt x="491" y="29"/>
                  <a:pt x="472" y="22"/>
                </a:cubicBezTo>
                <a:cubicBezTo>
                  <a:pt x="404" y="0"/>
                  <a:pt x="320" y="20"/>
                  <a:pt x="289" y="99"/>
                </a:cubicBezTo>
                <a:cubicBezTo>
                  <a:pt x="232" y="102"/>
                  <a:pt x="186" y="149"/>
                  <a:pt x="186" y="207"/>
                </a:cubicBezTo>
                <a:cubicBezTo>
                  <a:pt x="186" y="213"/>
                  <a:pt x="187" y="219"/>
                  <a:pt x="188" y="225"/>
                </a:cubicBezTo>
                <a:cubicBezTo>
                  <a:pt x="128" y="229"/>
                  <a:pt x="90" y="276"/>
                  <a:pt x="90" y="347"/>
                </a:cubicBezTo>
                <a:cubicBezTo>
                  <a:pt x="90" y="351"/>
                  <a:pt x="93" y="354"/>
                  <a:pt x="97" y="354"/>
                </a:cubicBezTo>
                <a:close/>
              </a:path>
            </a:pathLst>
          </a:custGeom>
          <a:solidFill>
            <a:schemeClr val="bg2">
              <a:lumMod val="50000"/>
            </a:schemeClr>
          </a:solidFill>
          <a:ln>
            <a:solidFill>
              <a:schemeClr val="bg1">
                <a:lumMod val="50000"/>
              </a:schemeClr>
            </a:solidFill>
          </a:ln>
        </p:spPr>
        <p:txBody>
          <a:bodyPr vert="horz" wrap="square" lIns="182901" tIns="91451" rIns="182901" bIns="91451" numCol="1" anchor="t" anchorCtr="0" compatLnSpc="1">
            <a:prstTxWarp prst="textNoShape">
              <a:avLst/>
            </a:prstTxWarp>
          </a:bodyPr>
          <a:lstStyle/>
          <a:p>
            <a:pPr marL="0" marR="0" lvl="0" indent="0" algn="l" defTabSz="182898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Liberation Serif"/>
              <a:ea typeface="+mn-ea"/>
              <a:cs typeface="+mn-cs"/>
            </a:endParaRPr>
          </a:p>
        </p:txBody>
      </p:sp>
      <p:pic>
        <p:nvPicPr>
          <p:cNvPr id="25" name="Picture 24" descr="A picture containing black, darkness&#10;&#10;Description automatically generated">
            <a:extLst>
              <a:ext uri="{FF2B5EF4-FFF2-40B4-BE49-F238E27FC236}">
                <a16:creationId xmlns:a16="http://schemas.microsoft.com/office/drawing/2014/main" id="{8DAABBFE-B6EE-17DA-98E4-5D6C33584722}"/>
              </a:ext>
            </a:extLst>
          </p:cNvPr>
          <p:cNvPicPr>
            <a:picLocks noChangeAspect="1"/>
          </p:cNvPicPr>
          <p:nvPr/>
        </p:nvPicPr>
        <p:blipFill>
          <a:blip r:embed="rId4">
            <a:alphaModFix amt="50000"/>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flipH="1">
            <a:off x="10708997" y="2509054"/>
            <a:ext cx="2438095" cy="2438095"/>
          </a:xfrm>
          <a:prstGeom prst="rect">
            <a:avLst/>
          </a:prstGeom>
        </p:spPr>
      </p:pic>
      <p:sp>
        <p:nvSpPr>
          <p:cNvPr id="26" name="Google Shape;6984;p42">
            <a:extLst>
              <a:ext uri="{FF2B5EF4-FFF2-40B4-BE49-F238E27FC236}">
                <a16:creationId xmlns:a16="http://schemas.microsoft.com/office/drawing/2014/main" id="{8895E6E6-1CFC-AFB1-2B10-DA14A99EAF27}"/>
              </a:ext>
            </a:extLst>
          </p:cNvPr>
          <p:cNvSpPr/>
          <p:nvPr/>
        </p:nvSpPr>
        <p:spPr>
          <a:xfrm>
            <a:off x="10166205" y="5788015"/>
            <a:ext cx="728607" cy="553464"/>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Freeform 27">
            <a:extLst>
              <a:ext uri="{FF2B5EF4-FFF2-40B4-BE49-F238E27FC236}">
                <a16:creationId xmlns:a16="http://schemas.microsoft.com/office/drawing/2014/main" id="{02D51EA8-B0BA-C0D1-0DB7-F00BF6F0352E}"/>
              </a:ext>
            </a:extLst>
          </p:cNvPr>
          <p:cNvSpPr>
            <a:spLocks noEditPoints="1"/>
          </p:cNvSpPr>
          <p:nvPr/>
        </p:nvSpPr>
        <p:spPr bwMode="auto">
          <a:xfrm>
            <a:off x="8324087" y="5175457"/>
            <a:ext cx="4234968" cy="746333"/>
          </a:xfrm>
          <a:custGeom>
            <a:avLst/>
            <a:gdLst>
              <a:gd name="T0" fmla="*/ 404 w 553"/>
              <a:gd name="T1" fmla="*/ 86 h 111"/>
              <a:gd name="T2" fmla="*/ 514 w 553"/>
              <a:gd name="T3" fmla="*/ 59 h 111"/>
              <a:gd name="T4" fmla="*/ 453 w 553"/>
              <a:gd name="T5" fmla="*/ 60 h 111"/>
              <a:gd name="T6" fmla="*/ 449 w 553"/>
              <a:gd name="T7" fmla="*/ 46 h 111"/>
              <a:gd name="T8" fmla="*/ 410 w 553"/>
              <a:gd name="T9" fmla="*/ 70 h 111"/>
              <a:gd name="T10" fmla="*/ 391 w 553"/>
              <a:gd name="T11" fmla="*/ 41 h 111"/>
              <a:gd name="T12" fmla="*/ 127 w 553"/>
              <a:gd name="T13" fmla="*/ 64 h 111"/>
              <a:gd name="T14" fmla="*/ 43 w 553"/>
              <a:gd name="T15" fmla="*/ 90 h 111"/>
              <a:gd name="T16" fmla="*/ 2 w 553"/>
              <a:gd name="T17" fmla="*/ 111 h 111"/>
              <a:gd name="T18" fmla="*/ 348 w 553"/>
              <a:gd name="T19" fmla="*/ 21 h 111"/>
              <a:gd name="T20" fmla="*/ 389 w 553"/>
              <a:gd name="T21" fmla="*/ 21 h 111"/>
              <a:gd name="T22" fmla="*/ 477 w 553"/>
              <a:gd name="T23" fmla="*/ 3 h 111"/>
              <a:gd name="T24" fmla="*/ 543 w 553"/>
              <a:gd name="T25" fmla="*/ 58 h 111"/>
              <a:gd name="T26" fmla="*/ 550 w 553"/>
              <a:gd name="T27" fmla="*/ 66 h 111"/>
              <a:gd name="T28" fmla="*/ 544 w 553"/>
              <a:gd name="T29" fmla="*/ 65 h 111"/>
              <a:gd name="T30" fmla="*/ 530 w 553"/>
              <a:gd name="T31" fmla="*/ 62 h 111"/>
              <a:gd name="T32" fmla="*/ 525 w 553"/>
              <a:gd name="T33" fmla="*/ 62 h 111"/>
              <a:gd name="T34" fmla="*/ 534 w 553"/>
              <a:gd name="T35" fmla="*/ 57 h 111"/>
              <a:gd name="T36" fmla="*/ 500 w 553"/>
              <a:gd name="T37" fmla="*/ 43 h 111"/>
              <a:gd name="T38" fmla="*/ 516 w 553"/>
              <a:gd name="T39" fmla="*/ 49 h 111"/>
              <a:gd name="T40" fmla="*/ 516 w 553"/>
              <a:gd name="T41" fmla="*/ 52 h 111"/>
              <a:gd name="T42" fmla="*/ 529 w 553"/>
              <a:gd name="T43" fmla="*/ 50 h 111"/>
              <a:gd name="T44" fmla="*/ 469 w 553"/>
              <a:gd name="T45" fmla="*/ 22 h 111"/>
              <a:gd name="T46" fmla="*/ 471 w 553"/>
              <a:gd name="T47" fmla="*/ 30 h 111"/>
              <a:gd name="T48" fmla="*/ 492 w 553"/>
              <a:gd name="T49" fmla="*/ 34 h 111"/>
              <a:gd name="T50" fmla="*/ 497 w 553"/>
              <a:gd name="T51" fmla="*/ 36 h 111"/>
              <a:gd name="T52" fmla="*/ 501 w 553"/>
              <a:gd name="T53" fmla="*/ 36 h 111"/>
              <a:gd name="T54" fmla="*/ 502 w 553"/>
              <a:gd name="T55" fmla="*/ 38 h 111"/>
              <a:gd name="T56" fmla="*/ 495 w 553"/>
              <a:gd name="T57" fmla="*/ 42 h 111"/>
              <a:gd name="T58" fmla="*/ 494 w 553"/>
              <a:gd name="T59" fmla="*/ 49 h 111"/>
              <a:gd name="T60" fmla="*/ 494 w 553"/>
              <a:gd name="T61" fmla="*/ 49 h 111"/>
              <a:gd name="T62" fmla="*/ 492 w 553"/>
              <a:gd name="T63" fmla="*/ 47 h 111"/>
              <a:gd name="T64" fmla="*/ 483 w 553"/>
              <a:gd name="T65" fmla="*/ 47 h 111"/>
              <a:gd name="T66" fmla="*/ 492 w 553"/>
              <a:gd name="T67" fmla="*/ 39 h 111"/>
              <a:gd name="T68" fmla="*/ 480 w 553"/>
              <a:gd name="T69" fmla="*/ 37 h 111"/>
              <a:gd name="T70" fmla="*/ 481 w 553"/>
              <a:gd name="T71" fmla="*/ 44 h 111"/>
              <a:gd name="T72" fmla="*/ 463 w 553"/>
              <a:gd name="T73" fmla="*/ 44 h 111"/>
              <a:gd name="T74" fmla="*/ 468 w 553"/>
              <a:gd name="T75" fmla="*/ 49 h 111"/>
              <a:gd name="T76" fmla="*/ 458 w 553"/>
              <a:gd name="T77" fmla="*/ 53 h 111"/>
              <a:gd name="T78" fmla="*/ 463 w 553"/>
              <a:gd name="T79" fmla="*/ 32 h 111"/>
              <a:gd name="T80" fmla="*/ 465 w 553"/>
              <a:gd name="T81" fmla="*/ 33 h 111"/>
              <a:gd name="T82" fmla="*/ 457 w 553"/>
              <a:gd name="T83" fmla="*/ 37 h 111"/>
              <a:gd name="T84" fmla="*/ 459 w 553"/>
              <a:gd name="T85" fmla="*/ 43 h 111"/>
              <a:gd name="T86" fmla="*/ 423 w 553"/>
              <a:gd name="T87" fmla="*/ 27 h 111"/>
              <a:gd name="T88" fmla="*/ 456 w 553"/>
              <a:gd name="T89" fmla="*/ 32 h 111"/>
              <a:gd name="T90" fmla="*/ 180 w 553"/>
              <a:gd name="T91" fmla="*/ 52 h 111"/>
              <a:gd name="T92" fmla="*/ 391 w 553"/>
              <a:gd name="T93" fmla="*/ 37 h 111"/>
              <a:gd name="T94" fmla="*/ 434 w 553"/>
              <a:gd name="T95" fmla="*/ 33 h 111"/>
              <a:gd name="T96" fmla="*/ 360 w 553"/>
              <a:gd name="T97" fmla="*/ 27 h 111"/>
              <a:gd name="T98" fmla="*/ 232 w 553"/>
              <a:gd name="T99" fmla="*/ 40 h 111"/>
              <a:gd name="T100" fmla="*/ 115 w 553"/>
              <a:gd name="T101" fmla="*/ 6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3" h="111">
                <a:moveTo>
                  <a:pt x="548" y="70"/>
                </a:moveTo>
                <a:cubicBezTo>
                  <a:pt x="545" y="69"/>
                  <a:pt x="542" y="69"/>
                  <a:pt x="539" y="69"/>
                </a:cubicBezTo>
                <a:cubicBezTo>
                  <a:pt x="539" y="69"/>
                  <a:pt x="539" y="69"/>
                  <a:pt x="539" y="69"/>
                </a:cubicBezTo>
                <a:cubicBezTo>
                  <a:pt x="494" y="69"/>
                  <a:pt x="449" y="78"/>
                  <a:pt x="404" y="86"/>
                </a:cubicBezTo>
                <a:cubicBezTo>
                  <a:pt x="404" y="86"/>
                  <a:pt x="404" y="86"/>
                  <a:pt x="404" y="86"/>
                </a:cubicBezTo>
                <a:cubicBezTo>
                  <a:pt x="404" y="82"/>
                  <a:pt x="404" y="82"/>
                  <a:pt x="404" y="82"/>
                </a:cubicBezTo>
                <a:cubicBezTo>
                  <a:pt x="439" y="72"/>
                  <a:pt x="476" y="62"/>
                  <a:pt x="514" y="59"/>
                </a:cubicBezTo>
                <a:cubicBezTo>
                  <a:pt x="514" y="59"/>
                  <a:pt x="514" y="59"/>
                  <a:pt x="514" y="59"/>
                </a:cubicBezTo>
                <a:cubicBezTo>
                  <a:pt x="501" y="55"/>
                  <a:pt x="488" y="52"/>
                  <a:pt x="476" y="50"/>
                </a:cubicBezTo>
                <a:cubicBezTo>
                  <a:pt x="476" y="50"/>
                  <a:pt x="476" y="50"/>
                  <a:pt x="476" y="50"/>
                </a:cubicBezTo>
                <a:cubicBezTo>
                  <a:pt x="467" y="54"/>
                  <a:pt x="458" y="57"/>
                  <a:pt x="453" y="60"/>
                </a:cubicBezTo>
                <a:cubicBezTo>
                  <a:pt x="453" y="60"/>
                  <a:pt x="453" y="60"/>
                  <a:pt x="453" y="60"/>
                </a:cubicBezTo>
                <a:cubicBezTo>
                  <a:pt x="450" y="57"/>
                  <a:pt x="450" y="57"/>
                  <a:pt x="450" y="57"/>
                </a:cubicBezTo>
                <a:cubicBezTo>
                  <a:pt x="452" y="54"/>
                  <a:pt x="455" y="50"/>
                  <a:pt x="457" y="47"/>
                </a:cubicBezTo>
                <a:cubicBezTo>
                  <a:pt x="457" y="47"/>
                  <a:pt x="457" y="47"/>
                  <a:pt x="457" y="47"/>
                </a:cubicBezTo>
                <a:cubicBezTo>
                  <a:pt x="454" y="46"/>
                  <a:pt x="452" y="46"/>
                  <a:pt x="449" y="46"/>
                </a:cubicBezTo>
                <a:cubicBezTo>
                  <a:pt x="449" y="46"/>
                  <a:pt x="449" y="46"/>
                  <a:pt x="449" y="46"/>
                </a:cubicBezTo>
                <a:cubicBezTo>
                  <a:pt x="438" y="57"/>
                  <a:pt x="425" y="66"/>
                  <a:pt x="412" y="73"/>
                </a:cubicBezTo>
                <a:cubicBezTo>
                  <a:pt x="412" y="73"/>
                  <a:pt x="412" y="73"/>
                  <a:pt x="412" y="73"/>
                </a:cubicBezTo>
                <a:cubicBezTo>
                  <a:pt x="410" y="70"/>
                  <a:pt x="410" y="70"/>
                  <a:pt x="410" y="70"/>
                </a:cubicBezTo>
                <a:cubicBezTo>
                  <a:pt x="420" y="62"/>
                  <a:pt x="430" y="53"/>
                  <a:pt x="441" y="45"/>
                </a:cubicBezTo>
                <a:cubicBezTo>
                  <a:pt x="441" y="45"/>
                  <a:pt x="441" y="45"/>
                  <a:pt x="441" y="45"/>
                </a:cubicBezTo>
                <a:cubicBezTo>
                  <a:pt x="424" y="43"/>
                  <a:pt x="407" y="42"/>
                  <a:pt x="391" y="41"/>
                </a:cubicBezTo>
                <a:cubicBezTo>
                  <a:pt x="391" y="41"/>
                  <a:pt x="391" y="41"/>
                  <a:pt x="391" y="41"/>
                </a:cubicBezTo>
                <a:cubicBezTo>
                  <a:pt x="277" y="39"/>
                  <a:pt x="174" y="74"/>
                  <a:pt x="54" y="102"/>
                </a:cubicBezTo>
                <a:cubicBezTo>
                  <a:pt x="54" y="102"/>
                  <a:pt x="54" y="102"/>
                  <a:pt x="54" y="102"/>
                </a:cubicBezTo>
                <a:cubicBezTo>
                  <a:pt x="52" y="99"/>
                  <a:pt x="52" y="99"/>
                  <a:pt x="52" y="99"/>
                </a:cubicBezTo>
                <a:cubicBezTo>
                  <a:pt x="72" y="86"/>
                  <a:pt x="97" y="75"/>
                  <a:pt x="127" y="64"/>
                </a:cubicBezTo>
                <a:cubicBezTo>
                  <a:pt x="127" y="64"/>
                  <a:pt x="127" y="64"/>
                  <a:pt x="127" y="64"/>
                </a:cubicBezTo>
                <a:cubicBezTo>
                  <a:pt x="99" y="72"/>
                  <a:pt x="71" y="82"/>
                  <a:pt x="44" y="94"/>
                </a:cubicBezTo>
                <a:cubicBezTo>
                  <a:pt x="44" y="94"/>
                  <a:pt x="44" y="94"/>
                  <a:pt x="44" y="94"/>
                </a:cubicBezTo>
                <a:cubicBezTo>
                  <a:pt x="43" y="90"/>
                  <a:pt x="43" y="90"/>
                  <a:pt x="43" y="90"/>
                </a:cubicBezTo>
                <a:cubicBezTo>
                  <a:pt x="52" y="85"/>
                  <a:pt x="62" y="80"/>
                  <a:pt x="73" y="75"/>
                </a:cubicBezTo>
                <a:cubicBezTo>
                  <a:pt x="73" y="75"/>
                  <a:pt x="73" y="75"/>
                  <a:pt x="73" y="75"/>
                </a:cubicBezTo>
                <a:cubicBezTo>
                  <a:pt x="47" y="86"/>
                  <a:pt x="23" y="98"/>
                  <a:pt x="2" y="111"/>
                </a:cubicBezTo>
                <a:cubicBezTo>
                  <a:pt x="2" y="111"/>
                  <a:pt x="2" y="111"/>
                  <a:pt x="2" y="111"/>
                </a:cubicBezTo>
                <a:cubicBezTo>
                  <a:pt x="2" y="111"/>
                  <a:pt x="2" y="111"/>
                  <a:pt x="2" y="111"/>
                </a:cubicBezTo>
                <a:cubicBezTo>
                  <a:pt x="0" y="107"/>
                  <a:pt x="0" y="107"/>
                  <a:pt x="0" y="107"/>
                </a:cubicBezTo>
                <a:cubicBezTo>
                  <a:pt x="87" y="53"/>
                  <a:pt x="223" y="18"/>
                  <a:pt x="348" y="21"/>
                </a:cubicBezTo>
                <a:cubicBezTo>
                  <a:pt x="348" y="21"/>
                  <a:pt x="348" y="21"/>
                  <a:pt x="348" y="21"/>
                </a:cubicBezTo>
                <a:cubicBezTo>
                  <a:pt x="353" y="21"/>
                  <a:pt x="359" y="21"/>
                  <a:pt x="365" y="21"/>
                </a:cubicBezTo>
                <a:cubicBezTo>
                  <a:pt x="365" y="21"/>
                  <a:pt x="365" y="21"/>
                  <a:pt x="365" y="21"/>
                </a:cubicBezTo>
                <a:cubicBezTo>
                  <a:pt x="373" y="21"/>
                  <a:pt x="381" y="21"/>
                  <a:pt x="389" y="21"/>
                </a:cubicBezTo>
                <a:cubicBezTo>
                  <a:pt x="389" y="21"/>
                  <a:pt x="389" y="21"/>
                  <a:pt x="389" y="21"/>
                </a:cubicBezTo>
                <a:cubicBezTo>
                  <a:pt x="414" y="21"/>
                  <a:pt x="438" y="23"/>
                  <a:pt x="460" y="27"/>
                </a:cubicBezTo>
                <a:cubicBezTo>
                  <a:pt x="460" y="27"/>
                  <a:pt x="460" y="27"/>
                  <a:pt x="460" y="27"/>
                </a:cubicBezTo>
                <a:cubicBezTo>
                  <a:pt x="466" y="20"/>
                  <a:pt x="472" y="11"/>
                  <a:pt x="477" y="3"/>
                </a:cubicBezTo>
                <a:cubicBezTo>
                  <a:pt x="477" y="3"/>
                  <a:pt x="477" y="3"/>
                  <a:pt x="477" y="3"/>
                </a:cubicBezTo>
                <a:cubicBezTo>
                  <a:pt x="478" y="0"/>
                  <a:pt x="478" y="0"/>
                  <a:pt x="478" y="0"/>
                </a:cubicBezTo>
                <a:cubicBezTo>
                  <a:pt x="480" y="2"/>
                  <a:pt x="480" y="2"/>
                  <a:pt x="480" y="2"/>
                </a:cubicBezTo>
                <a:cubicBezTo>
                  <a:pt x="501" y="18"/>
                  <a:pt x="524" y="38"/>
                  <a:pt x="543" y="58"/>
                </a:cubicBezTo>
                <a:cubicBezTo>
                  <a:pt x="543" y="58"/>
                  <a:pt x="543" y="58"/>
                  <a:pt x="543" y="58"/>
                </a:cubicBezTo>
                <a:cubicBezTo>
                  <a:pt x="547" y="61"/>
                  <a:pt x="547" y="61"/>
                  <a:pt x="547" y="61"/>
                </a:cubicBezTo>
                <a:cubicBezTo>
                  <a:pt x="545" y="61"/>
                  <a:pt x="545" y="61"/>
                  <a:pt x="545" y="61"/>
                </a:cubicBezTo>
                <a:cubicBezTo>
                  <a:pt x="547" y="63"/>
                  <a:pt x="548" y="64"/>
                  <a:pt x="550" y="66"/>
                </a:cubicBezTo>
                <a:cubicBezTo>
                  <a:pt x="550" y="66"/>
                  <a:pt x="550" y="66"/>
                  <a:pt x="550" y="66"/>
                </a:cubicBezTo>
                <a:cubicBezTo>
                  <a:pt x="553" y="70"/>
                  <a:pt x="553" y="70"/>
                  <a:pt x="553" y="70"/>
                </a:cubicBezTo>
                <a:cubicBezTo>
                  <a:pt x="548" y="70"/>
                  <a:pt x="548" y="70"/>
                  <a:pt x="548" y="70"/>
                </a:cubicBezTo>
                <a:close/>
                <a:moveTo>
                  <a:pt x="540" y="65"/>
                </a:moveTo>
                <a:cubicBezTo>
                  <a:pt x="541" y="65"/>
                  <a:pt x="542" y="65"/>
                  <a:pt x="544" y="65"/>
                </a:cubicBezTo>
                <a:cubicBezTo>
                  <a:pt x="544" y="65"/>
                  <a:pt x="544" y="65"/>
                  <a:pt x="544" y="65"/>
                </a:cubicBezTo>
                <a:cubicBezTo>
                  <a:pt x="542" y="64"/>
                  <a:pt x="541" y="63"/>
                  <a:pt x="540" y="61"/>
                </a:cubicBezTo>
                <a:cubicBezTo>
                  <a:pt x="540" y="61"/>
                  <a:pt x="540" y="61"/>
                  <a:pt x="540" y="61"/>
                </a:cubicBezTo>
                <a:cubicBezTo>
                  <a:pt x="537" y="61"/>
                  <a:pt x="533" y="61"/>
                  <a:pt x="530" y="62"/>
                </a:cubicBezTo>
                <a:cubicBezTo>
                  <a:pt x="530" y="62"/>
                  <a:pt x="530" y="62"/>
                  <a:pt x="530" y="62"/>
                </a:cubicBezTo>
                <a:cubicBezTo>
                  <a:pt x="529" y="63"/>
                  <a:pt x="529" y="63"/>
                  <a:pt x="529" y="63"/>
                </a:cubicBezTo>
                <a:cubicBezTo>
                  <a:pt x="528" y="63"/>
                  <a:pt x="526" y="62"/>
                  <a:pt x="525" y="62"/>
                </a:cubicBezTo>
                <a:cubicBezTo>
                  <a:pt x="525" y="62"/>
                  <a:pt x="525" y="62"/>
                  <a:pt x="525" y="62"/>
                </a:cubicBezTo>
                <a:cubicBezTo>
                  <a:pt x="500" y="63"/>
                  <a:pt x="476" y="68"/>
                  <a:pt x="452" y="73"/>
                </a:cubicBezTo>
                <a:cubicBezTo>
                  <a:pt x="452" y="73"/>
                  <a:pt x="452" y="73"/>
                  <a:pt x="452" y="73"/>
                </a:cubicBezTo>
                <a:cubicBezTo>
                  <a:pt x="481" y="69"/>
                  <a:pt x="510" y="65"/>
                  <a:pt x="540" y="65"/>
                </a:cubicBezTo>
                <a:close/>
                <a:moveTo>
                  <a:pt x="534" y="57"/>
                </a:moveTo>
                <a:cubicBezTo>
                  <a:pt x="524" y="51"/>
                  <a:pt x="513" y="46"/>
                  <a:pt x="500" y="42"/>
                </a:cubicBezTo>
                <a:cubicBezTo>
                  <a:pt x="500" y="42"/>
                  <a:pt x="500" y="42"/>
                  <a:pt x="500" y="42"/>
                </a:cubicBezTo>
                <a:cubicBezTo>
                  <a:pt x="500" y="42"/>
                  <a:pt x="500" y="43"/>
                  <a:pt x="500" y="43"/>
                </a:cubicBezTo>
                <a:cubicBezTo>
                  <a:pt x="500" y="43"/>
                  <a:pt x="500" y="43"/>
                  <a:pt x="500" y="43"/>
                </a:cubicBezTo>
                <a:cubicBezTo>
                  <a:pt x="505" y="45"/>
                  <a:pt x="510" y="47"/>
                  <a:pt x="515" y="49"/>
                </a:cubicBezTo>
                <a:cubicBezTo>
                  <a:pt x="515" y="49"/>
                  <a:pt x="515" y="49"/>
                  <a:pt x="515" y="49"/>
                </a:cubicBezTo>
                <a:cubicBezTo>
                  <a:pt x="515" y="49"/>
                  <a:pt x="515" y="49"/>
                  <a:pt x="515" y="49"/>
                </a:cubicBezTo>
                <a:cubicBezTo>
                  <a:pt x="516" y="49"/>
                  <a:pt x="516" y="49"/>
                  <a:pt x="516" y="49"/>
                </a:cubicBezTo>
                <a:cubicBezTo>
                  <a:pt x="516" y="49"/>
                  <a:pt x="516" y="50"/>
                  <a:pt x="516" y="51"/>
                </a:cubicBezTo>
                <a:cubicBezTo>
                  <a:pt x="516" y="51"/>
                  <a:pt x="516" y="51"/>
                  <a:pt x="516" y="51"/>
                </a:cubicBezTo>
                <a:cubicBezTo>
                  <a:pt x="516" y="52"/>
                  <a:pt x="516" y="52"/>
                  <a:pt x="516" y="52"/>
                </a:cubicBezTo>
                <a:cubicBezTo>
                  <a:pt x="516" y="52"/>
                  <a:pt x="516" y="52"/>
                  <a:pt x="516" y="52"/>
                </a:cubicBezTo>
                <a:cubicBezTo>
                  <a:pt x="520" y="54"/>
                  <a:pt x="524" y="56"/>
                  <a:pt x="527" y="58"/>
                </a:cubicBezTo>
                <a:cubicBezTo>
                  <a:pt x="527" y="58"/>
                  <a:pt x="527" y="58"/>
                  <a:pt x="527" y="58"/>
                </a:cubicBezTo>
                <a:cubicBezTo>
                  <a:pt x="529" y="57"/>
                  <a:pt x="532" y="57"/>
                  <a:pt x="534" y="57"/>
                </a:cubicBezTo>
                <a:close/>
                <a:moveTo>
                  <a:pt x="529" y="50"/>
                </a:moveTo>
                <a:cubicBezTo>
                  <a:pt x="514" y="34"/>
                  <a:pt x="496" y="19"/>
                  <a:pt x="479" y="7"/>
                </a:cubicBezTo>
                <a:cubicBezTo>
                  <a:pt x="479" y="7"/>
                  <a:pt x="479" y="7"/>
                  <a:pt x="479" y="7"/>
                </a:cubicBezTo>
                <a:cubicBezTo>
                  <a:pt x="476" y="12"/>
                  <a:pt x="473" y="17"/>
                  <a:pt x="469" y="22"/>
                </a:cubicBezTo>
                <a:cubicBezTo>
                  <a:pt x="469" y="22"/>
                  <a:pt x="469" y="22"/>
                  <a:pt x="469" y="22"/>
                </a:cubicBezTo>
                <a:cubicBezTo>
                  <a:pt x="471" y="21"/>
                  <a:pt x="472" y="19"/>
                  <a:pt x="474" y="18"/>
                </a:cubicBezTo>
                <a:cubicBezTo>
                  <a:pt x="474" y="18"/>
                  <a:pt x="474" y="18"/>
                  <a:pt x="474" y="18"/>
                </a:cubicBezTo>
                <a:cubicBezTo>
                  <a:pt x="477" y="21"/>
                  <a:pt x="477" y="21"/>
                  <a:pt x="477" y="21"/>
                </a:cubicBezTo>
                <a:cubicBezTo>
                  <a:pt x="475" y="23"/>
                  <a:pt x="473" y="26"/>
                  <a:pt x="471" y="30"/>
                </a:cubicBezTo>
                <a:cubicBezTo>
                  <a:pt x="471" y="30"/>
                  <a:pt x="471" y="30"/>
                  <a:pt x="471" y="30"/>
                </a:cubicBezTo>
                <a:cubicBezTo>
                  <a:pt x="477" y="31"/>
                  <a:pt x="482" y="32"/>
                  <a:pt x="487" y="33"/>
                </a:cubicBezTo>
                <a:cubicBezTo>
                  <a:pt x="487" y="33"/>
                  <a:pt x="487" y="33"/>
                  <a:pt x="487" y="33"/>
                </a:cubicBezTo>
                <a:cubicBezTo>
                  <a:pt x="489" y="33"/>
                  <a:pt x="491" y="34"/>
                  <a:pt x="492" y="34"/>
                </a:cubicBezTo>
                <a:cubicBezTo>
                  <a:pt x="492" y="34"/>
                  <a:pt x="492" y="34"/>
                  <a:pt x="492" y="34"/>
                </a:cubicBezTo>
                <a:cubicBezTo>
                  <a:pt x="492" y="35"/>
                  <a:pt x="492" y="35"/>
                  <a:pt x="492" y="35"/>
                </a:cubicBezTo>
                <a:cubicBezTo>
                  <a:pt x="494" y="35"/>
                  <a:pt x="495" y="36"/>
                  <a:pt x="497" y="36"/>
                </a:cubicBezTo>
                <a:cubicBezTo>
                  <a:pt x="497" y="36"/>
                  <a:pt x="497" y="36"/>
                  <a:pt x="497" y="36"/>
                </a:cubicBezTo>
                <a:cubicBezTo>
                  <a:pt x="497" y="36"/>
                  <a:pt x="498" y="36"/>
                  <a:pt x="498" y="35"/>
                </a:cubicBezTo>
                <a:cubicBezTo>
                  <a:pt x="498" y="35"/>
                  <a:pt x="498" y="35"/>
                  <a:pt x="498" y="35"/>
                </a:cubicBezTo>
                <a:cubicBezTo>
                  <a:pt x="500" y="34"/>
                  <a:pt x="500" y="34"/>
                  <a:pt x="500" y="34"/>
                </a:cubicBezTo>
                <a:cubicBezTo>
                  <a:pt x="501" y="36"/>
                  <a:pt x="501" y="36"/>
                  <a:pt x="501" y="36"/>
                </a:cubicBezTo>
                <a:cubicBezTo>
                  <a:pt x="502" y="36"/>
                  <a:pt x="502" y="37"/>
                  <a:pt x="502" y="38"/>
                </a:cubicBezTo>
                <a:cubicBezTo>
                  <a:pt x="502" y="38"/>
                  <a:pt x="502" y="38"/>
                  <a:pt x="502" y="38"/>
                </a:cubicBezTo>
                <a:cubicBezTo>
                  <a:pt x="502" y="38"/>
                  <a:pt x="502" y="38"/>
                  <a:pt x="502" y="38"/>
                </a:cubicBezTo>
                <a:cubicBezTo>
                  <a:pt x="502" y="38"/>
                  <a:pt x="502" y="38"/>
                  <a:pt x="502" y="38"/>
                </a:cubicBezTo>
                <a:cubicBezTo>
                  <a:pt x="511" y="41"/>
                  <a:pt x="521" y="45"/>
                  <a:pt x="529" y="50"/>
                </a:cubicBezTo>
                <a:close/>
                <a:moveTo>
                  <a:pt x="496" y="41"/>
                </a:moveTo>
                <a:cubicBezTo>
                  <a:pt x="496" y="41"/>
                  <a:pt x="496" y="42"/>
                  <a:pt x="495" y="42"/>
                </a:cubicBezTo>
                <a:cubicBezTo>
                  <a:pt x="495" y="42"/>
                  <a:pt x="495" y="42"/>
                  <a:pt x="495" y="42"/>
                </a:cubicBezTo>
                <a:cubicBezTo>
                  <a:pt x="495" y="42"/>
                  <a:pt x="496" y="42"/>
                  <a:pt x="496" y="42"/>
                </a:cubicBezTo>
                <a:cubicBezTo>
                  <a:pt x="496" y="42"/>
                  <a:pt x="496" y="42"/>
                  <a:pt x="496" y="42"/>
                </a:cubicBezTo>
                <a:cubicBezTo>
                  <a:pt x="496" y="42"/>
                  <a:pt x="496" y="42"/>
                  <a:pt x="496" y="41"/>
                </a:cubicBezTo>
                <a:close/>
                <a:moveTo>
                  <a:pt x="494" y="49"/>
                </a:moveTo>
                <a:cubicBezTo>
                  <a:pt x="494" y="50"/>
                  <a:pt x="494" y="50"/>
                  <a:pt x="494" y="50"/>
                </a:cubicBezTo>
                <a:cubicBezTo>
                  <a:pt x="494" y="50"/>
                  <a:pt x="494" y="50"/>
                  <a:pt x="494" y="50"/>
                </a:cubicBezTo>
                <a:cubicBezTo>
                  <a:pt x="494" y="50"/>
                  <a:pt x="494" y="50"/>
                  <a:pt x="494" y="50"/>
                </a:cubicBezTo>
                <a:cubicBezTo>
                  <a:pt x="494" y="49"/>
                  <a:pt x="494" y="49"/>
                  <a:pt x="494" y="49"/>
                </a:cubicBezTo>
                <a:close/>
                <a:moveTo>
                  <a:pt x="493" y="48"/>
                </a:moveTo>
                <a:cubicBezTo>
                  <a:pt x="493" y="49"/>
                  <a:pt x="493" y="49"/>
                  <a:pt x="493" y="49"/>
                </a:cubicBezTo>
                <a:cubicBezTo>
                  <a:pt x="493" y="48"/>
                  <a:pt x="493" y="48"/>
                  <a:pt x="493" y="48"/>
                </a:cubicBezTo>
                <a:close/>
                <a:moveTo>
                  <a:pt x="492" y="47"/>
                </a:moveTo>
                <a:cubicBezTo>
                  <a:pt x="490" y="47"/>
                  <a:pt x="489" y="46"/>
                  <a:pt x="487" y="46"/>
                </a:cubicBezTo>
                <a:cubicBezTo>
                  <a:pt x="487" y="46"/>
                  <a:pt x="487" y="46"/>
                  <a:pt x="487" y="46"/>
                </a:cubicBezTo>
                <a:cubicBezTo>
                  <a:pt x="486" y="46"/>
                  <a:pt x="484" y="47"/>
                  <a:pt x="483" y="47"/>
                </a:cubicBezTo>
                <a:cubicBezTo>
                  <a:pt x="483" y="47"/>
                  <a:pt x="483" y="47"/>
                  <a:pt x="483" y="47"/>
                </a:cubicBezTo>
                <a:cubicBezTo>
                  <a:pt x="486" y="48"/>
                  <a:pt x="488" y="48"/>
                  <a:pt x="491" y="49"/>
                </a:cubicBezTo>
                <a:cubicBezTo>
                  <a:pt x="491" y="49"/>
                  <a:pt x="491" y="49"/>
                  <a:pt x="491" y="49"/>
                </a:cubicBezTo>
                <a:cubicBezTo>
                  <a:pt x="491" y="48"/>
                  <a:pt x="492" y="48"/>
                  <a:pt x="492" y="47"/>
                </a:cubicBezTo>
                <a:close/>
                <a:moveTo>
                  <a:pt x="492" y="39"/>
                </a:moveTo>
                <a:cubicBezTo>
                  <a:pt x="490" y="39"/>
                  <a:pt x="488" y="38"/>
                  <a:pt x="487" y="38"/>
                </a:cubicBezTo>
                <a:cubicBezTo>
                  <a:pt x="487" y="38"/>
                  <a:pt x="487" y="38"/>
                  <a:pt x="487" y="38"/>
                </a:cubicBezTo>
                <a:cubicBezTo>
                  <a:pt x="484" y="37"/>
                  <a:pt x="482" y="37"/>
                  <a:pt x="480" y="37"/>
                </a:cubicBezTo>
                <a:cubicBezTo>
                  <a:pt x="480" y="37"/>
                  <a:pt x="480" y="37"/>
                  <a:pt x="480" y="37"/>
                </a:cubicBezTo>
                <a:cubicBezTo>
                  <a:pt x="483" y="38"/>
                  <a:pt x="486" y="39"/>
                  <a:pt x="490" y="40"/>
                </a:cubicBezTo>
                <a:cubicBezTo>
                  <a:pt x="490" y="40"/>
                  <a:pt x="490" y="40"/>
                  <a:pt x="490" y="40"/>
                </a:cubicBezTo>
                <a:cubicBezTo>
                  <a:pt x="490" y="40"/>
                  <a:pt x="491" y="39"/>
                  <a:pt x="492" y="39"/>
                </a:cubicBezTo>
                <a:close/>
                <a:moveTo>
                  <a:pt x="481" y="44"/>
                </a:moveTo>
                <a:cubicBezTo>
                  <a:pt x="476" y="42"/>
                  <a:pt x="471" y="41"/>
                  <a:pt x="466" y="40"/>
                </a:cubicBezTo>
                <a:cubicBezTo>
                  <a:pt x="466" y="40"/>
                  <a:pt x="466" y="40"/>
                  <a:pt x="466" y="40"/>
                </a:cubicBezTo>
                <a:cubicBezTo>
                  <a:pt x="465" y="41"/>
                  <a:pt x="464" y="42"/>
                  <a:pt x="463" y="44"/>
                </a:cubicBezTo>
                <a:cubicBezTo>
                  <a:pt x="463" y="44"/>
                  <a:pt x="463" y="44"/>
                  <a:pt x="463" y="44"/>
                </a:cubicBezTo>
                <a:cubicBezTo>
                  <a:pt x="467" y="44"/>
                  <a:pt x="472" y="45"/>
                  <a:pt x="476" y="46"/>
                </a:cubicBezTo>
                <a:cubicBezTo>
                  <a:pt x="476" y="46"/>
                  <a:pt x="476" y="46"/>
                  <a:pt x="476" y="46"/>
                </a:cubicBezTo>
                <a:cubicBezTo>
                  <a:pt x="477" y="45"/>
                  <a:pt x="479" y="45"/>
                  <a:pt x="481" y="44"/>
                </a:cubicBezTo>
                <a:close/>
                <a:moveTo>
                  <a:pt x="468" y="49"/>
                </a:moveTo>
                <a:cubicBezTo>
                  <a:pt x="466" y="48"/>
                  <a:pt x="463" y="48"/>
                  <a:pt x="461" y="48"/>
                </a:cubicBezTo>
                <a:cubicBezTo>
                  <a:pt x="461" y="48"/>
                  <a:pt x="461" y="48"/>
                  <a:pt x="461" y="48"/>
                </a:cubicBezTo>
                <a:cubicBezTo>
                  <a:pt x="460" y="49"/>
                  <a:pt x="459" y="51"/>
                  <a:pt x="458" y="53"/>
                </a:cubicBezTo>
                <a:cubicBezTo>
                  <a:pt x="458" y="53"/>
                  <a:pt x="458" y="53"/>
                  <a:pt x="458" y="53"/>
                </a:cubicBezTo>
                <a:cubicBezTo>
                  <a:pt x="461" y="51"/>
                  <a:pt x="465" y="50"/>
                  <a:pt x="468" y="49"/>
                </a:cubicBezTo>
                <a:close/>
                <a:moveTo>
                  <a:pt x="465" y="32"/>
                </a:moveTo>
                <a:cubicBezTo>
                  <a:pt x="464" y="32"/>
                  <a:pt x="464" y="32"/>
                  <a:pt x="463" y="32"/>
                </a:cubicBezTo>
                <a:cubicBezTo>
                  <a:pt x="463" y="32"/>
                  <a:pt x="463" y="32"/>
                  <a:pt x="463" y="32"/>
                </a:cubicBezTo>
                <a:cubicBezTo>
                  <a:pt x="463" y="32"/>
                  <a:pt x="463" y="33"/>
                  <a:pt x="462" y="33"/>
                </a:cubicBezTo>
                <a:cubicBezTo>
                  <a:pt x="462" y="33"/>
                  <a:pt x="462" y="33"/>
                  <a:pt x="462" y="33"/>
                </a:cubicBezTo>
                <a:cubicBezTo>
                  <a:pt x="463" y="33"/>
                  <a:pt x="464" y="33"/>
                  <a:pt x="465" y="33"/>
                </a:cubicBezTo>
                <a:cubicBezTo>
                  <a:pt x="465" y="33"/>
                  <a:pt x="465" y="33"/>
                  <a:pt x="465" y="33"/>
                </a:cubicBezTo>
                <a:cubicBezTo>
                  <a:pt x="465" y="33"/>
                  <a:pt x="465" y="33"/>
                  <a:pt x="465" y="32"/>
                </a:cubicBezTo>
                <a:close/>
                <a:moveTo>
                  <a:pt x="462" y="39"/>
                </a:moveTo>
                <a:cubicBezTo>
                  <a:pt x="460" y="38"/>
                  <a:pt x="459" y="38"/>
                  <a:pt x="457" y="37"/>
                </a:cubicBezTo>
                <a:cubicBezTo>
                  <a:pt x="457" y="37"/>
                  <a:pt x="457" y="37"/>
                  <a:pt x="457" y="37"/>
                </a:cubicBezTo>
                <a:cubicBezTo>
                  <a:pt x="456" y="39"/>
                  <a:pt x="454" y="41"/>
                  <a:pt x="453" y="42"/>
                </a:cubicBezTo>
                <a:cubicBezTo>
                  <a:pt x="453" y="42"/>
                  <a:pt x="453" y="42"/>
                  <a:pt x="453" y="42"/>
                </a:cubicBezTo>
                <a:cubicBezTo>
                  <a:pt x="455" y="42"/>
                  <a:pt x="457" y="43"/>
                  <a:pt x="459" y="43"/>
                </a:cubicBezTo>
                <a:cubicBezTo>
                  <a:pt x="459" y="43"/>
                  <a:pt x="459" y="43"/>
                  <a:pt x="459" y="43"/>
                </a:cubicBezTo>
                <a:cubicBezTo>
                  <a:pt x="460" y="42"/>
                  <a:pt x="461" y="40"/>
                  <a:pt x="462" y="39"/>
                </a:cubicBezTo>
                <a:close/>
                <a:moveTo>
                  <a:pt x="457" y="31"/>
                </a:moveTo>
                <a:cubicBezTo>
                  <a:pt x="446" y="29"/>
                  <a:pt x="435" y="28"/>
                  <a:pt x="423" y="27"/>
                </a:cubicBezTo>
                <a:cubicBezTo>
                  <a:pt x="423" y="27"/>
                  <a:pt x="423" y="27"/>
                  <a:pt x="423" y="27"/>
                </a:cubicBezTo>
                <a:cubicBezTo>
                  <a:pt x="425" y="27"/>
                  <a:pt x="426" y="27"/>
                  <a:pt x="428" y="27"/>
                </a:cubicBezTo>
                <a:cubicBezTo>
                  <a:pt x="428" y="27"/>
                  <a:pt x="428" y="27"/>
                  <a:pt x="428" y="27"/>
                </a:cubicBezTo>
                <a:cubicBezTo>
                  <a:pt x="437" y="29"/>
                  <a:pt x="447" y="30"/>
                  <a:pt x="456" y="32"/>
                </a:cubicBezTo>
                <a:cubicBezTo>
                  <a:pt x="456" y="32"/>
                  <a:pt x="456" y="32"/>
                  <a:pt x="456" y="32"/>
                </a:cubicBezTo>
                <a:cubicBezTo>
                  <a:pt x="457" y="32"/>
                  <a:pt x="457" y="31"/>
                  <a:pt x="457" y="31"/>
                </a:cubicBezTo>
                <a:close/>
                <a:moveTo>
                  <a:pt x="451" y="37"/>
                </a:moveTo>
                <a:cubicBezTo>
                  <a:pt x="360" y="36"/>
                  <a:pt x="268" y="36"/>
                  <a:pt x="180" y="52"/>
                </a:cubicBezTo>
                <a:cubicBezTo>
                  <a:pt x="180" y="52"/>
                  <a:pt x="180" y="52"/>
                  <a:pt x="180" y="52"/>
                </a:cubicBezTo>
                <a:cubicBezTo>
                  <a:pt x="136" y="64"/>
                  <a:pt x="96" y="79"/>
                  <a:pt x="66" y="95"/>
                </a:cubicBezTo>
                <a:cubicBezTo>
                  <a:pt x="66" y="95"/>
                  <a:pt x="66" y="95"/>
                  <a:pt x="66" y="95"/>
                </a:cubicBezTo>
                <a:cubicBezTo>
                  <a:pt x="180" y="68"/>
                  <a:pt x="281" y="35"/>
                  <a:pt x="391" y="37"/>
                </a:cubicBezTo>
                <a:cubicBezTo>
                  <a:pt x="391" y="37"/>
                  <a:pt x="391" y="37"/>
                  <a:pt x="391" y="37"/>
                </a:cubicBezTo>
                <a:cubicBezTo>
                  <a:pt x="409" y="38"/>
                  <a:pt x="427" y="39"/>
                  <a:pt x="445" y="41"/>
                </a:cubicBezTo>
                <a:cubicBezTo>
                  <a:pt x="445" y="41"/>
                  <a:pt x="445" y="41"/>
                  <a:pt x="445" y="41"/>
                </a:cubicBezTo>
                <a:cubicBezTo>
                  <a:pt x="447" y="40"/>
                  <a:pt x="449" y="38"/>
                  <a:pt x="451" y="37"/>
                </a:cubicBezTo>
                <a:close/>
                <a:moveTo>
                  <a:pt x="434" y="33"/>
                </a:moveTo>
                <a:cubicBezTo>
                  <a:pt x="432" y="32"/>
                  <a:pt x="429" y="32"/>
                  <a:pt x="427" y="31"/>
                </a:cubicBezTo>
                <a:cubicBezTo>
                  <a:pt x="427" y="31"/>
                  <a:pt x="427" y="31"/>
                  <a:pt x="427" y="31"/>
                </a:cubicBezTo>
                <a:cubicBezTo>
                  <a:pt x="406" y="29"/>
                  <a:pt x="383" y="27"/>
                  <a:pt x="360" y="27"/>
                </a:cubicBezTo>
                <a:cubicBezTo>
                  <a:pt x="360" y="27"/>
                  <a:pt x="360" y="27"/>
                  <a:pt x="360" y="27"/>
                </a:cubicBezTo>
                <a:cubicBezTo>
                  <a:pt x="350" y="26"/>
                  <a:pt x="340" y="27"/>
                  <a:pt x="330" y="27"/>
                </a:cubicBezTo>
                <a:cubicBezTo>
                  <a:pt x="330" y="27"/>
                  <a:pt x="330" y="27"/>
                  <a:pt x="330" y="27"/>
                </a:cubicBezTo>
                <a:cubicBezTo>
                  <a:pt x="297" y="29"/>
                  <a:pt x="264" y="34"/>
                  <a:pt x="232" y="40"/>
                </a:cubicBezTo>
                <a:cubicBezTo>
                  <a:pt x="232" y="40"/>
                  <a:pt x="232" y="40"/>
                  <a:pt x="232" y="40"/>
                </a:cubicBezTo>
                <a:cubicBezTo>
                  <a:pt x="298" y="32"/>
                  <a:pt x="366" y="32"/>
                  <a:pt x="434" y="33"/>
                </a:cubicBezTo>
                <a:close/>
                <a:moveTo>
                  <a:pt x="241" y="34"/>
                </a:moveTo>
                <a:cubicBezTo>
                  <a:pt x="196" y="41"/>
                  <a:pt x="153" y="51"/>
                  <a:pt x="115" y="63"/>
                </a:cubicBezTo>
                <a:cubicBezTo>
                  <a:pt x="115" y="63"/>
                  <a:pt x="115" y="63"/>
                  <a:pt x="115" y="63"/>
                </a:cubicBezTo>
                <a:cubicBezTo>
                  <a:pt x="136" y="57"/>
                  <a:pt x="157" y="52"/>
                  <a:pt x="179" y="48"/>
                </a:cubicBezTo>
                <a:cubicBezTo>
                  <a:pt x="179" y="48"/>
                  <a:pt x="179" y="48"/>
                  <a:pt x="179" y="48"/>
                </a:cubicBezTo>
                <a:cubicBezTo>
                  <a:pt x="199" y="43"/>
                  <a:pt x="220" y="38"/>
                  <a:pt x="241" y="34"/>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solidFill>
                <a:schemeClr val="bg1">
                  <a:lumMod val="85000"/>
                </a:schemeClr>
              </a:solidFill>
            </a:endParaRPr>
          </a:p>
        </p:txBody>
      </p:sp>
    </p:spTree>
    <p:extLst>
      <p:ext uri="{BB962C8B-B14F-4D97-AF65-F5344CB8AC3E}">
        <p14:creationId xmlns:p14="http://schemas.microsoft.com/office/powerpoint/2010/main" val="337376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BB49C-6116-BA8F-1590-27B9564CFFD5}"/>
              </a:ext>
            </a:extLst>
          </p:cNvPr>
          <p:cNvSpPr txBox="1">
            <a:spLocks/>
          </p:cNvSpPr>
          <p:nvPr/>
        </p:nvSpPr>
        <p:spPr>
          <a:xfrm>
            <a:off x="398845" y="390634"/>
            <a:ext cx="11394310" cy="513492"/>
          </a:xfrm>
          <a:prstGeom prst="rect">
            <a:avLst/>
          </a:prstGeom>
          <a:solidFill>
            <a:srgbClr val="F4F2EF"/>
          </a:solidFill>
          <a:ln>
            <a:noFill/>
          </a:ln>
        </p:spPr>
        <p:txBody>
          <a:bodyPr wrap="square" lIns="60960" rIns="60960" rtlCol="0">
            <a:noAutofit/>
          </a:bodyPr>
          <a:lstStyle/>
          <a:p>
            <a:pPr eaLnBrk="1" hangingPunct="1">
              <a:lnSpc>
                <a:spcPct val="90000"/>
              </a:lnSpc>
            </a:pPr>
            <a:r>
              <a:rPr lang="en-US" altLang="en-US" sz="2800" b="1" err="1">
                <a:latin typeface="Tahoma" panose="020B0604030504040204" pitchFamily="34" charset="0"/>
                <a:cs typeface="Tahoma" panose="020B0604030504040204" pitchFamily="34" charset="0"/>
              </a:rPr>
              <a:t>Gramodyog</a:t>
            </a:r>
            <a:r>
              <a:rPr lang="en-US" altLang="en-US" sz="2800" b="1">
                <a:latin typeface="Tahoma" panose="020B0604030504040204" pitchFamily="34" charset="0"/>
                <a:cs typeface="Tahoma" panose="020B0604030504040204" pitchFamily="34" charset="0"/>
              </a:rPr>
              <a:t> Vikas Yojana (GVY)</a:t>
            </a:r>
          </a:p>
        </p:txBody>
      </p:sp>
      <p:sp>
        <p:nvSpPr>
          <p:cNvPr id="10" name="TextBox 9">
            <a:extLst>
              <a:ext uri="{FF2B5EF4-FFF2-40B4-BE49-F238E27FC236}">
                <a16:creationId xmlns:a16="http://schemas.microsoft.com/office/drawing/2014/main" id="{D7573C9E-44FC-DAD2-AD18-781568938A58}"/>
              </a:ext>
            </a:extLst>
          </p:cNvPr>
          <p:cNvSpPr txBox="1">
            <a:spLocks/>
          </p:cNvSpPr>
          <p:nvPr/>
        </p:nvSpPr>
        <p:spPr>
          <a:xfrm>
            <a:off x="398845" y="421671"/>
            <a:ext cx="11394310" cy="513492"/>
          </a:xfrm>
          <a:prstGeom prst="rect">
            <a:avLst/>
          </a:prstGeom>
          <a:solidFill>
            <a:srgbClr val="F4F2EF"/>
          </a:solidFill>
          <a:ln>
            <a:noFill/>
          </a:ln>
        </p:spPr>
        <p:txBody>
          <a:bodyPr wrap="square" lIns="60960" rIns="60960" rtlCol="0">
            <a:noAutofit/>
          </a:bodyPr>
          <a:lstStyle/>
          <a:p>
            <a:pPr algn="ctr" eaLnBrk="1" hangingPunct="1">
              <a:lnSpc>
                <a:spcPct val="90000"/>
              </a:lnSpc>
            </a:pPr>
            <a:r>
              <a:rPr lang="en-US" altLang="en-US" sz="2800" b="1" dirty="0">
                <a:latin typeface="Tahoma" panose="020B0604030504040204" pitchFamily="34" charset="0"/>
                <a:cs typeface="Tahoma" panose="020B0604030504040204" pitchFamily="34" charset="0"/>
              </a:rPr>
              <a:t>Gramodyog Vikas Yojana (GVY)</a:t>
            </a:r>
          </a:p>
        </p:txBody>
      </p:sp>
      <p:sp>
        <p:nvSpPr>
          <p:cNvPr id="11" name="TextBox 10"/>
          <p:cNvSpPr txBox="1"/>
          <p:nvPr/>
        </p:nvSpPr>
        <p:spPr>
          <a:xfrm>
            <a:off x="398845" y="1282691"/>
            <a:ext cx="11394310" cy="5078313"/>
          </a:xfrm>
          <a:prstGeom prst="rect">
            <a:avLst/>
          </a:prstGeom>
          <a:solidFill>
            <a:schemeClr val="bg1">
              <a:lumMod val="95000"/>
            </a:schemeClr>
          </a:solidFill>
        </p:spPr>
        <p:txBody>
          <a:bodyPr wrap="square" rtlCol="0">
            <a:spAutoFit/>
          </a:bodyPr>
          <a:lstStyle/>
          <a:p>
            <a:pPr marL="465138" indent="-465138">
              <a:lnSpc>
                <a:spcPct val="150000"/>
              </a:lnSpc>
              <a:buFont typeface="Wingdings" panose="05000000000000000000" pitchFamily="2" charset="2"/>
              <a:buChar char="§"/>
              <a:defRPr/>
            </a:pPr>
            <a:r>
              <a:rPr lang="en-US" sz="2400" dirty="0">
                <a:latin typeface="Arial" panose="020B0604020202020204" pitchFamily="34" charset="0"/>
                <a:ea typeface="Tahoma" pitchFamily="34" charset="0"/>
                <a:cs typeface="Arial" panose="020B0604020202020204" pitchFamily="34" charset="0"/>
              </a:rPr>
              <a:t>An artisan centric programme - for revival of traditional and inherent skills of rural artisans</a:t>
            </a:r>
          </a:p>
          <a:p>
            <a:pPr marL="465138" indent="-465138">
              <a:lnSpc>
                <a:spcPct val="150000"/>
              </a:lnSpc>
              <a:buFont typeface="Wingdings" panose="05000000000000000000" pitchFamily="2" charset="2"/>
              <a:buChar char="§"/>
              <a:tabLst>
                <a:tab pos="185415" algn="l"/>
              </a:tabLst>
              <a:defRPr/>
            </a:pPr>
            <a:r>
              <a:rPr lang="en-US" sz="2400" dirty="0">
                <a:latin typeface="Arial" panose="020B0604020202020204" pitchFamily="34" charset="0"/>
                <a:ea typeface="Tahoma" pitchFamily="34" charset="0"/>
                <a:cs typeface="Arial" panose="020B0604020202020204" pitchFamily="34" charset="0"/>
              </a:rPr>
              <a:t>Encourage Village Industries having the strength of traditional heritage and indigenous skill</a:t>
            </a:r>
          </a:p>
          <a:p>
            <a:pPr marL="465138" indent="-465138">
              <a:lnSpc>
                <a:spcPct val="150000"/>
              </a:lnSpc>
              <a:buFont typeface="Wingdings" panose="05000000000000000000" pitchFamily="2" charset="2"/>
              <a:buChar char="§"/>
              <a:tabLst>
                <a:tab pos="185415" algn="l"/>
              </a:tabLst>
              <a:defRPr/>
            </a:pPr>
            <a:r>
              <a:rPr lang="en-US" sz="2400" dirty="0">
                <a:latin typeface="Arial" panose="020B0604020202020204" pitchFamily="34" charset="0"/>
                <a:ea typeface="Tahoma" pitchFamily="34" charset="0"/>
                <a:cs typeface="Arial" panose="020B0604020202020204" pitchFamily="34" charset="0"/>
              </a:rPr>
              <a:t>Imparting advanced skill development training along-with distribution of modern toolkits</a:t>
            </a:r>
          </a:p>
          <a:p>
            <a:pPr marL="465138" indent="-465138">
              <a:lnSpc>
                <a:spcPct val="150000"/>
              </a:lnSpc>
              <a:buFont typeface="Wingdings" panose="05000000000000000000" pitchFamily="2" charset="2"/>
              <a:buChar char="§"/>
              <a:tabLst>
                <a:tab pos="185415" algn="l"/>
              </a:tabLst>
              <a:defRPr/>
            </a:pPr>
            <a:r>
              <a:rPr lang="en-US" sz="2400" dirty="0">
                <a:latin typeface="Arial" panose="020B0604020202020204" pitchFamily="34" charset="0"/>
                <a:ea typeface="Tahoma" pitchFamily="34" charset="0"/>
                <a:cs typeface="Arial" panose="020B0604020202020204" pitchFamily="34" charset="0"/>
              </a:rPr>
              <a:t>Centers of Excellence (</a:t>
            </a:r>
            <a:r>
              <a:rPr lang="en-US" sz="2400" dirty="0" err="1">
                <a:latin typeface="Arial" panose="020B0604020202020204" pitchFamily="34" charset="0"/>
                <a:ea typeface="Tahoma" pitchFamily="34" charset="0"/>
                <a:cs typeface="Arial" panose="020B0604020202020204" pitchFamily="34" charset="0"/>
              </a:rPr>
              <a:t>CoE</a:t>
            </a:r>
            <a:r>
              <a:rPr lang="en-US" sz="2400" dirty="0">
                <a:latin typeface="Arial" panose="020B0604020202020204" pitchFamily="34" charset="0"/>
                <a:ea typeface="Tahoma" pitchFamily="34" charset="0"/>
                <a:cs typeface="Arial" panose="020B0604020202020204" pitchFamily="34" charset="0"/>
              </a:rPr>
              <a:t>) established for replication of successful business models for emulation by others.</a:t>
            </a:r>
          </a:p>
          <a:p>
            <a:pPr marL="465138" indent="-465138">
              <a:lnSpc>
                <a:spcPct val="150000"/>
              </a:lnSpc>
              <a:buFont typeface="Wingdings" panose="05000000000000000000" pitchFamily="2" charset="2"/>
              <a:buChar char="§"/>
              <a:tabLst>
                <a:tab pos="185415" algn="l"/>
              </a:tabLst>
              <a:defRPr/>
            </a:pPr>
            <a:r>
              <a:rPr lang="en-US" sz="2400" dirty="0">
                <a:latin typeface="Arial" panose="020B0604020202020204" pitchFamily="34" charset="0"/>
                <a:ea typeface="Tahoma" pitchFamily="34" charset="0"/>
                <a:cs typeface="Arial" panose="020B0604020202020204" pitchFamily="34" charset="0"/>
              </a:rPr>
              <a:t>Improving the standard of living of the rural artisans.</a:t>
            </a:r>
          </a:p>
        </p:txBody>
      </p:sp>
      <p:sp>
        <p:nvSpPr>
          <p:cNvPr id="12" name="Slide Number Placeholder 11"/>
          <p:cNvSpPr>
            <a:spLocks noGrp="1"/>
          </p:cNvSpPr>
          <p:nvPr>
            <p:ph type="sldNum" sz="quarter" idx="12"/>
          </p:nvPr>
        </p:nvSpPr>
        <p:spPr/>
        <p:txBody>
          <a:bodyPr/>
          <a:lstStyle/>
          <a:p>
            <a:fld id="{8F1D6D02-C7CD-4E21-A981-14B560AA2290}" type="slidenum">
              <a:rPr lang="en-US" altLang="en-US" smtClean="0"/>
              <a:pPr/>
              <a:t>12</a:t>
            </a:fld>
            <a:endParaRPr lang="en-US" altLang="en-US"/>
          </a:p>
        </p:txBody>
      </p:sp>
    </p:spTree>
    <p:extLst>
      <p:ext uri="{BB962C8B-B14F-4D97-AF65-F5344CB8AC3E}">
        <p14:creationId xmlns:p14="http://schemas.microsoft.com/office/powerpoint/2010/main" val="395804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EAB1C5-0557-18A1-FC62-51D39F68D905}"/>
              </a:ext>
            </a:extLst>
          </p:cNvPr>
          <p:cNvSpPr>
            <a:spLocks noGrp="1"/>
          </p:cNvSpPr>
          <p:nvPr>
            <p:ph type="sldNum" sz="quarter" idx="12"/>
          </p:nvPr>
        </p:nvSpPr>
        <p:spPr/>
        <p:txBody>
          <a:bodyPr/>
          <a:lstStyle/>
          <a:p>
            <a:fld id="{07D946C8-7624-4FD5-B849-425C3C7D2D78}" type="slidenum">
              <a:rPr lang="en-GB" smtClean="0"/>
              <a:pPr/>
              <a:t>13</a:t>
            </a:fld>
            <a:endParaRPr lang="en-GB"/>
          </a:p>
        </p:txBody>
      </p:sp>
      <p:sp>
        <p:nvSpPr>
          <p:cNvPr id="5" name="TextBox 4">
            <a:extLst>
              <a:ext uri="{FF2B5EF4-FFF2-40B4-BE49-F238E27FC236}">
                <a16:creationId xmlns:a16="http://schemas.microsoft.com/office/drawing/2014/main" id="{A90AFA3E-A8D7-E60D-C399-64D47CBC9792}"/>
              </a:ext>
            </a:extLst>
          </p:cNvPr>
          <p:cNvSpPr txBox="1">
            <a:spLocks/>
          </p:cNvSpPr>
          <p:nvPr/>
        </p:nvSpPr>
        <p:spPr>
          <a:xfrm>
            <a:off x="368865" y="223553"/>
            <a:ext cx="11394310" cy="538266"/>
          </a:xfrm>
          <a:prstGeom prst="rect">
            <a:avLst/>
          </a:prstGeom>
          <a:solidFill>
            <a:srgbClr val="F4F2EF"/>
          </a:solidFill>
          <a:ln>
            <a:noFill/>
          </a:ln>
        </p:spPr>
        <p:txBody>
          <a:bodyPr wrap="square" lIns="60960" rIns="60960" rtlCol="0">
            <a:noAutofit/>
          </a:bodyPr>
          <a:lstStyle/>
          <a:p>
            <a:pPr eaLnBrk="1" hangingPunct="1">
              <a:lnSpc>
                <a:spcPct val="90000"/>
              </a:lnSpc>
            </a:pPr>
            <a:r>
              <a:rPr lang="en-US" altLang="en-US" sz="2800" b="1" dirty="0" err="1">
                <a:latin typeface="Arial" panose="020B0604020202020204" pitchFamily="34" charset="0"/>
                <a:cs typeface="Arial" panose="020B0604020202020204" pitchFamily="34" charset="0"/>
              </a:rPr>
              <a:t>Gramodyog</a:t>
            </a:r>
            <a:r>
              <a:rPr lang="en-US" altLang="en-US" sz="2800" b="1" dirty="0">
                <a:latin typeface="Arial" panose="020B0604020202020204" pitchFamily="34" charset="0"/>
                <a:cs typeface="Arial" panose="020B0604020202020204" pitchFamily="34" charset="0"/>
              </a:rPr>
              <a:t> Vikas Yojana (GVY)</a:t>
            </a:r>
          </a:p>
        </p:txBody>
      </p:sp>
      <p:sp>
        <p:nvSpPr>
          <p:cNvPr id="9" name="TextBox 8">
            <a:extLst>
              <a:ext uri="{FF2B5EF4-FFF2-40B4-BE49-F238E27FC236}">
                <a16:creationId xmlns:a16="http://schemas.microsoft.com/office/drawing/2014/main" id="{408AD192-790E-CE32-E59A-F3F4AAFA74D5}"/>
              </a:ext>
            </a:extLst>
          </p:cNvPr>
          <p:cNvSpPr txBox="1">
            <a:spLocks/>
          </p:cNvSpPr>
          <p:nvPr/>
        </p:nvSpPr>
        <p:spPr>
          <a:xfrm>
            <a:off x="368865" y="959863"/>
            <a:ext cx="7545942" cy="5719482"/>
          </a:xfrm>
          <a:prstGeom prst="rect">
            <a:avLst/>
          </a:prstGeom>
          <a:solidFill>
            <a:srgbClr val="F4F2EF"/>
          </a:solidFill>
          <a:ln>
            <a:noFill/>
          </a:ln>
        </p:spPr>
        <p:txBody>
          <a:bodyPr wrap="square" lIns="60960" rIns="60960" rtlCol="0">
            <a:noAutofit/>
          </a:bodyPr>
          <a:lstStyle/>
          <a:p>
            <a:pPr algn="just">
              <a:spcBef>
                <a:spcPts val="600"/>
              </a:spcBef>
              <a:spcAft>
                <a:spcPts val="600"/>
              </a:spcAft>
            </a:pPr>
            <a:r>
              <a:rPr lang="en-US" sz="2000" b="1" dirty="0">
                <a:latin typeface="Arial" panose="020B0604020202020204" pitchFamily="34" charset="0"/>
                <a:cs typeface="Arial" panose="020B0604020202020204" pitchFamily="34" charset="0"/>
              </a:rPr>
              <a:t>Honey Mission under GVY: </a:t>
            </a:r>
            <a:r>
              <a:rPr lang="en-US" altLang="en-US" sz="2000" dirty="0">
                <a:latin typeface="Arial" panose="020B0604020202020204" pitchFamily="34" charset="0"/>
                <a:cs typeface="Arial" panose="020B0604020202020204" pitchFamily="34" charset="0"/>
              </a:rPr>
              <a:t> </a:t>
            </a:r>
          </a:p>
          <a:p>
            <a:pPr marL="342900" indent="-342900" algn="just" eaLnBrk="1" hangingPunct="1">
              <a:spcBef>
                <a:spcPts val="600"/>
              </a:spcBef>
              <a:spcAft>
                <a:spcPts val="600"/>
              </a:spcAft>
              <a:buFont typeface="Wingdings" pitchFamily="2" charset="2"/>
              <a:buChar char="§"/>
            </a:pPr>
            <a:r>
              <a:rPr lang="en-US" altLang="en-US" sz="2000" dirty="0">
                <a:latin typeface="Arial" panose="020B0604020202020204" pitchFamily="34" charset="0"/>
                <a:cs typeface="Arial" panose="020B0604020202020204" pitchFamily="34" charset="0"/>
              </a:rPr>
              <a:t>10 Bee-Boxes along with beehives and requisite training of 10 days duration is given to each beneficiary</a:t>
            </a:r>
          </a:p>
          <a:p>
            <a:pPr marL="342900" lvl="1" indent="-342900" algn="just">
              <a:spcBef>
                <a:spcPts val="600"/>
              </a:spcBef>
              <a:spcAft>
                <a:spcPts val="600"/>
              </a:spcAft>
              <a:buFont typeface="Wingdings" pitchFamily="2" charset="2"/>
              <a:buChar char="§"/>
            </a:pPr>
            <a:r>
              <a:rPr lang="en-US" altLang="en-US" sz="2000" dirty="0">
                <a:latin typeface="Arial" panose="020B0604020202020204" pitchFamily="34" charset="0"/>
                <a:cs typeface="Arial" panose="020B0604020202020204" pitchFamily="34" charset="0"/>
              </a:rPr>
              <a:t>The initiative has helped to supplement the income of farmers and unemployed youth of the country.</a:t>
            </a:r>
          </a:p>
          <a:p>
            <a:pPr marL="342900" lvl="1" indent="-342900" algn="just">
              <a:spcBef>
                <a:spcPts val="600"/>
              </a:spcBef>
              <a:spcAft>
                <a:spcPts val="600"/>
              </a:spcAft>
              <a:buFont typeface="Wingdings" pitchFamily="2" charset="2"/>
              <a:buChar char="§"/>
            </a:pPr>
            <a:r>
              <a:rPr lang="en-US" sz="2000" dirty="0"/>
              <a:t>Under Honey Mission around 1.92 lakh bee boxes distributed to 19288 beneficiaries. </a:t>
            </a:r>
          </a:p>
          <a:p>
            <a:pPr marL="0" lvl="1" algn="just">
              <a:spcBef>
                <a:spcPts val="600"/>
              </a:spcBef>
              <a:spcAft>
                <a:spcPts val="600"/>
              </a:spcAft>
            </a:pPr>
            <a:r>
              <a:rPr lang="en-US" sz="2000" b="1" dirty="0">
                <a:latin typeface="Arial" panose="020B0604020202020204" pitchFamily="34" charset="0"/>
                <a:cs typeface="Arial" panose="020B0604020202020204" pitchFamily="34" charset="0"/>
              </a:rPr>
              <a:t>Kumhar Sashaktikaran Programme under GVY:</a:t>
            </a:r>
          </a:p>
          <a:p>
            <a:pPr marL="344488" indent="-344488" algn="just">
              <a:spcBef>
                <a:spcPts val="600"/>
              </a:spcBef>
              <a:spcAft>
                <a:spcPts val="60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To uplift the rural pottery traditional artisan’s livelihood by enhancing their income. </a:t>
            </a:r>
          </a:p>
          <a:p>
            <a:pPr marL="342900" indent="-342900" algn="just">
              <a:spcBef>
                <a:spcPts val="600"/>
              </a:spcBef>
              <a:spcAft>
                <a:spcPts val="600"/>
              </a:spcAft>
              <a:buFont typeface="Wingdings" pitchFamily="2" charset="2"/>
              <a:buChar char="§"/>
            </a:pPr>
            <a:r>
              <a:rPr lang="en-US" altLang="en-US" sz="2000" dirty="0">
                <a:latin typeface="Arial" panose="020B0604020202020204" pitchFamily="34" charset="0"/>
                <a:cs typeface="Arial" panose="020B0604020202020204" pitchFamily="34" charset="0"/>
              </a:rPr>
              <a:t>Under this </a:t>
            </a:r>
            <a:r>
              <a:rPr lang="en-US" altLang="en-US" sz="2000" dirty="0" err="1">
                <a:latin typeface="Arial" panose="020B0604020202020204" pitchFamily="34" charset="0"/>
                <a:cs typeface="Arial" panose="020B0604020202020204" pitchFamily="34" charset="0"/>
              </a:rPr>
              <a:t>programme</a:t>
            </a:r>
            <a:r>
              <a:rPr lang="en-US" altLang="en-US" sz="2000"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skill up-gradation training of 10 days </a:t>
            </a:r>
            <a:r>
              <a:rPr lang="en-US" altLang="en-US" sz="2000" dirty="0">
                <a:latin typeface="Arial" panose="020B0604020202020204" pitchFamily="34" charset="0"/>
                <a:cs typeface="Arial" panose="020B0604020202020204" pitchFamily="34" charset="0"/>
              </a:rPr>
              <a:t>along with tools and energy efficient equipment viz. electric pottery wheels, clay-</a:t>
            </a:r>
            <a:r>
              <a:rPr lang="en-US" altLang="en-US" sz="2000" dirty="0" err="1">
                <a:latin typeface="Arial" panose="020B0604020202020204" pitchFamily="34" charset="0"/>
                <a:cs typeface="Arial" panose="020B0604020202020204" pitchFamily="34" charset="0"/>
              </a:rPr>
              <a:t>blunger</a:t>
            </a:r>
            <a:r>
              <a:rPr lang="en-US" altLang="en-US" sz="2000" dirty="0">
                <a:latin typeface="Arial" panose="020B0604020202020204" pitchFamily="34" charset="0"/>
                <a:cs typeface="Arial" panose="020B0604020202020204" pitchFamily="34" charset="0"/>
              </a:rPr>
              <a:t> and </a:t>
            </a:r>
            <a:r>
              <a:rPr lang="en-US" altLang="en-US" sz="2000" dirty="0" err="1">
                <a:latin typeface="Arial" panose="020B0604020202020204" pitchFamily="34" charset="0"/>
                <a:cs typeface="Arial" panose="020B0604020202020204" pitchFamily="34" charset="0"/>
              </a:rPr>
              <a:t>pugmill</a:t>
            </a:r>
            <a:r>
              <a:rPr lang="en-US" altLang="en-US" sz="2000" dirty="0">
                <a:latin typeface="Arial" panose="020B0604020202020204" pitchFamily="34" charset="0"/>
                <a:cs typeface="Arial" panose="020B0604020202020204" pitchFamily="34" charset="0"/>
              </a:rPr>
              <a:t> is provided.</a:t>
            </a:r>
          </a:p>
          <a:p>
            <a:pPr marL="342900" indent="-342900" algn="just">
              <a:spcBef>
                <a:spcPts val="600"/>
              </a:spcBef>
              <a:spcAft>
                <a:spcPts val="600"/>
              </a:spcAft>
              <a:buFont typeface="Wingdings" pitchFamily="2" charset="2"/>
              <a:buChar char="§"/>
            </a:pPr>
            <a:r>
              <a:rPr lang="en-US" sz="2000" dirty="0"/>
              <a:t>Around 27000 electric pottery wheels distributed to trained pottery artisans creating around 1.08 lakh employment </a:t>
            </a:r>
          </a:p>
          <a:p>
            <a:pPr marL="342900" indent="-342900" algn="just">
              <a:spcBef>
                <a:spcPts val="600"/>
              </a:spcBef>
              <a:spcAft>
                <a:spcPts val="600"/>
              </a:spcAft>
              <a:buFont typeface="Wingdings" pitchFamily="2" charset="2"/>
              <a:buChar char="§"/>
            </a:pPr>
            <a:endParaRPr lang="en-US" altLang="en-US" sz="2000" dirty="0">
              <a:latin typeface="Arial" panose="020B0604020202020204" pitchFamily="34" charset="0"/>
              <a:cs typeface="Arial" panose="020B0604020202020204" pitchFamily="34" charset="0"/>
            </a:endParaRPr>
          </a:p>
          <a:p>
            <a:pPr marL="342900" indent="-342900" algn="just">
              <a:spcBef>
                <a:spcPts val="600"/>
              </a:spcBef>
              <a:spcAft>
                <a:spcPts val="600"/>
              </a:spcAft>
              <a:buFont typeface="Wingdings" pitchFamily="2" charset="2"/>
              <a:buChar char="§"/>
            </a:pPr>
            <a:endParaRPr lang="en-US" altLang="en-US" sz="2000" dirty="0">
              <a:latin typeface="Arial" panose="020B0604020202020204" pitchFamily="34" charset="0"/>
              <a:cs typeface="Arial" panose="020B0604020202020204" pitchFamily="34" charset="0"/>
            </a:endParaRPr>
          </a:p>
          <a:p>
            <a:pPr marL="0" lvl="1" algn="just">
              <a:spcBef>
                <a:spcPts val="600"/>
              </a:spcBef>
              <a:spcAft>
                <a:spcPts val="600"/>
              </a:spcAft>
            </a:pPr>
            <a:endParaRPr lang="en-US" sz="2000" b="1" dirty="0">
              <a:latin typeface="Arial" panose="020B0604020202020204" pitchFamily="34" charset="0"/>
              <a:cs typeface="Arial" panose="020B0604020202020204" pitchFamily="34" charset="0"/>
            </a:endParaRPr>
          </a:p>
          <a:p>
            <a:pPr marL="342900" lvl="1" indent="-342900" algn="just">
              <a:spcBef>
                <a:spcPts val="600"/>
              </a:spcBef>
              <a:spcAft>
                <a:spcPts val="600"/>
              </a:spcAft>
              <a:buFont typeface="Wingdings" pitchFamily="2" charset="2"/>
              <a:buChar char="§"/>
            </a:pPr>
            <a:endParaRPr lang="en-US" altLang="en-US" sz="20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cstate="print"/>
          <a:stretch>
            <a:fillRect/>
          </a:stretch>
        </p:blipFill>
        <p:spPr>
          <a:xfrm>
            <a:off x="8104198" y="1138518"/>
            <a:ext cx="3688957" cy="2286000"/>
          </a:xfrm>
          <a:prstGeom prst="rect">
            <a:avLst/>
          </a:prstGeom>
        </p:spPr>
      </p:pic>
      <p:pic>
        <p:nvPicPr>
          <p:cNvPr id="8" name="Picture 7" descr="A picture containing person, clothing, potter's wheel, pottery&#10;&#10;Description automatically generated">
            <a:extLst>
              <a:ext uri="{FF2B5EF4-FFF2-40B4-BE49-F238E27FC236}">
                <a16:creationId xmlns:a16="http://schemas.microsoft.com/office/drawing/2014/main" id="{298C4A93-1118-43C3-49EC-5D91EF53AB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4199" y="4070350"/>
            <a:ext cx="3688956" cy="2286000"/>
          </a:xfrm>
          <a:prstGeom prst="rect">
            <a:avLst/>
          </a:prstGeom>
        </p:spPr>
      </p:pic>
    </p:spTree>
    <p:extLst>
      <p:ext uri="{BB962C8B-B14F-4D97-AF65-F5344CB8AC3E}">
        <p14:creationId xmlns:p14="http://schemas.microsoft.com/office/powerpoint/2010/main" val="83942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EAB1C5-0557-18A1-FC62-51D39F68D905}"/>
              </a:ext>
            </a:extLst>
          </p:cNvPr>
          <p:cNvSpPr>
            <a:spLocks noGrp="1"/>
          </p:cNvSpPr>
          <p:nvPr>
            <p:ph type="sldNum" sz="quarter" idx="12"/>
          </p:nvPr>
        </p:nvSpPr>
        <p:spPr/>
        <p:txBody>
          <a:bodyPr/>
          <a:lstStyle/>
          <a:p>
            <a:fld id="{07D946C8-7624-4FD5-B849-425C3C7D2D78}" type="slidenum">
              <a:rPr lang="en-GB" smtClean="0"/>
              <a:pPr/>
              <a:t>14</a:t>
            </a:fld>
            <a:endParaRPr lang="en-GB"/>
          </a:p>
        </p:txBody>
      </p:sp>
      <p:sp>
        <p:nvSpPr>
          <p:cNvPr id="5" name="TextBox 4">
            <a:extLst>
              <a:ext uri="{FF2B5EF4-FFF2-40B4-BE49-F238E27FC236}">
                <a16:creationId xmlns:a16="http://schemas.microsoft.com/office/drawing/2014/main" id="{A90AFA3E-A8D7-E60D-C399-64D47CBC9792}"/>
              </a:ext>
            </a:extLst>
          </p:cNvPr>
          <p:cNvSpPr txBox="1">
            <a:spLocks/>
          </p:cNvSpPr>
          <p:nvPr/>
        </p:nvSpPr>
        <p:spPr>
          <a:xfrm>
            <a:off x="398845" y="380359"/>
            <a:ext cx="11394310" cy="538266"/>
          </a:xfrm>
          <a:prstGeom prst="rect">
            <a:avLst/>
          </a:prstGeom>
          <a:solidFill>
            <a:srgbClr val="F4F2EF"/>
          </a:solidFill>
          <a:ln>
            <a:noFill/>
          </a:ln>
        </p:spPr>
        <p:txBody>
          <a:bodyPr wrap="square" lIns="60960" rIns="60960" rtlCol="0">
            <a:noAutofit/>
          </a:bodyPr>
          <a:lstStyle/>
          <a:p>
            <a:pPr algn="ctr" eaLnBrk="1" hangingPunct="1">
              <a:lnSpc>
                <a:spcPct val="90000"/>
              </a:lnSpc>
            </a:pPr>
            <a:r>
              <a:rPr lang="en-US" altLang="en-US" sz="2800" b="1" dirty="0" err="1">
                <a:latin typeface="Arial" panose="020B0604020202020204" pitchFamily="34" charset="0"/>
                <a:cs typeface="Arial" panose="020B0604020202020204" pitchFamily="34" charset="0"/>
              </a:rPr>
              <a:t>Gramodyog</a:t>
            </a:r>
            <a:r>
              <a:rPr lang="en-US" altLang="en-US" sz="2800" b="1" dirty="0">
                <a:latin typeface="Arial" panose="020B0604020202020204" pitchFamily="34" charset="0"/>
                <a:cs typeface="Arial" panose="020B0604020202020204" pitchFamily="34" charset="0"/>
              </a:rPr>
              <a:t> Vikas Yojana (GVY)</a:t>
            </a:r>
          </a:p>
        </p:txBody>
      </p:sp>
      <p:sp>
        <p:nvSpPr>
          <p:cNvPr id="14" name="TextBox 13">
            <a:extLst>
              <a:ext uri="{FF2B5EF4-FFF2-40B4-BE49-F238E27FC236}">
                <a16:creationId xmlns:a16="http://schemas.microsoft.com/office/drawing/2014/main" id="{F379D30A-AD04-5F85-8B91-2FE5BDD1B380}"/>
              </a:ext>
            </a:extLst>
          </p:cNvPr>
          <p:cNvSpPr txBox="1">
            <a:spLocks/>
          </p:cNvSpPr>
          <p:nvPr/>
        </p:nvSpPr>
        <p:spPr>
          <a:xfrm>
            <a:off x="398845" y="1199213"/>
            <a:ext cx="6963751" cy="5157137"/>
          </a:xfrm>
          <a:prstGeom prst="rect">
            <a:avLst/>
          </a:prstGeom>
          <a:solidFill>
            <a:srgbClr val="F4F2EF"/>
          </a:solidFill>
          <a:ln>
            <a:noFill/>
          </a:ln>
        </p:spPr>
        <p:txBody>
          <a:bodyPr wrap="square" lIns="60960" rIns="60960" rtlCol="0">
            <a:noAutofit/>
          </a:bodyPr>
          <a:lstStyle/>
          <a:p>
            <a:pPr defTabSz="977876">
              <a:spcBef>
                <a:spcPct val="0"/>
              </a:spcBef>
              <a:spcAft>
                <a:spcPct val="35000"/>
              </a:spcAft>
            </a:pPr>
            <a:r>
              <a:rPr lang="en-US" altLang="en-US" sz="2000" b="1" dirty="0">
                <a:latin typeface="Arial" panose="020B0604020202020204" pitchFamily="34" charset="0"/>
                <a:cs typeface="Arial" panose="020B0604020202020204" pitchFamily="34" charset="0"/>
              </a:rPr>
              <a:t>Agro Based Food Processing Industry under GVY: </a:t>
            </a:r>
          </a:p>
          <a:p>
            <a:pPr marL="285750" indent="-285750" algn="just" defTabSz="977876">
              <a:lnSpc>
                <a:spcPct val="150000"/>
              </a:lnSpc>
              <a:spcBef>
                <a:spcPct val="0"/>
              </a:spcBef>
              <a:spcAft>
                <a:spcPct val="3500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Training along with tool kits are is provided in post- harvesting activities like Pulses &amp; Cereals Processing Industry, Palm Gur and </a:t>
            </a:r>
            <a:r>
              <a:rPr lang="en-US" altLang="en-US" sz="2000" dirty="0" err="1">
                <a:latin typeface="Arial" panose="020B0604020202020204" pitchFamily="34" charset="0"/>
                <a:cs typeface="Arial" panose="020B0604020202020204" pitchFamily="34" charset="0"/>
              </a:rPr>
              <a:t>Khandsari</a:t>
            </a:r>
            <a:r>
              <a:rPr lang="en-US" altLang="en-US" sz="2000" dirty="0">
                <a:latin typeface="Arial" panose="020B0604020202020204" pitchFamily="34" charset="0"/>
                <a:cs typeface="Arial" panose="020B0604020202020204" pitchFamily="34" charset="0"/>
              </a:rPr>
              <a:t> Industry, Fruits and Vegetables Processing Industries, Village Oil Industry, Milk and Milk Based Industries etc. </a:t>
            </a:r>
          </a:p>
          <a:p>
            <a:pPr algn="just" defTabSz="977876">
              <a:lnSpc>
                <a:spcPct val="150000"/>
              </a:lnSpc>
              <a:spcBef>
                <a:spcPct val="0"/>
              </a:spcBef>
              <a:spcAft>
                <a:spcPct val="35000"/>
              </a:spcAft>
            </a:pPr>
            <a:endParaRPr lang="en-US" altLang="en-US" sz="1050" dirty="0">
              <a:latin typeface="Arial" panose="020B0604020202020204" pitchFamily="34" charset="0"/>
              <a:cs typeface="Arial" panose="020B0604020202020204" pitchFamily="34" charset="0"/>
            </a:endParaRPr>
          </a:p>
          <a:p>
            <a:pPr defTabSz="977876">
              <a:spcBef>
                <a:spcPct val="0"/>
              </a:spcBef>
              <a:spcAft>
                <a:spcPct val="35000"/>
              </a:spcAft>
            </a:pPr>
            <a:r>
              <a:rPr lang="en-US" sz="2000" b="1" dirty="0">
                <a:latin typeface="Arial" panose="020B0604020202020204" pitchFamily="34" charset="0"/>
                <a:cs typeface="Arial" panose="020B0604020202020204" pitchFamily="34" charset="0"/>
              </a:rPr>
              <a:t>Leather Industry </a:t>
            </a:r>
            <a:r>
              <a:rPr lang="en-US" altLang="en-US" sz="2000" b="1" dirty="0">
                <a:latin typeface="Arial" panose="020B0604020202020204" pitchFamily="34" charset="0"/>
                <a:cs typeface="Arial" panose="020B0604020202020204" pitchFamily="34" charset="0"/>
              </a:rPr>
              <a:t>under GVY:</a:t>
            </a:r>
            <a:endParaRPr lang="en-US" sz="2000" b="1" dirty="0">
              <a:latin typeface="Arial" panose="020B0604020202020204" pitchFamily="34" charset="0"/>
              <a:cs typeface="Arial" panose="020B0604020202020204" pitchFamily="34" charset="0"/>
            </a:endParaRPr>
          </a:p>
          <a:p>
            <a:pPr marL="342900" indent="-342900" algn="just">
              <a:lnSpc>
                <a:spcPct val="150000"/>
              </a:lnSpc>
              <a:spcBef>
                <a:spcPts val="6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Under the programme, 25 days skill development training  provided to artisans in Footwear manufacturing/ repairing SHGs</a:t>
            </a:r>
          </a:p>
        </p:txBody>
      </p:sp>
      <p:pic>
        <p:nvPicPr>
          <p:cNvPr id="10" name="Picture 9"/>
          <p:cNvPicPr>
            <a:picLocks noChangeAspect="1"/>
          </p:cNvPicPr>
          <p:nvPr/>
        </p:nvPicPr>
        <p:blipFill>
          <a:blip r:embed="rId3"/>
          <a:stretch>
            <a:fillRect/>
          </a:stretch>
        </p:blipFill>
        <p:spPr>
          <a:xfrm>
            <a:off x="7696200" y="3957403"/>
            <a:ext cx="3606383" cy="2398947"/>
          </a:xfrm>
          <a:prstGeom prst="rect">
            <a:avLst/>
          </a:prstGeom>
        </p:spPr>
      </p:pic>
      <p:pic>
        <p:nvPicPr>
          <p:cNvPr id="4098" name="Picture 2" descr="10-day skill devp programme for fruit and veg processing ongoing | Highland  Post"/>
          <p:cNvPicPr>
            <a:picLocks noChangeAspect="1" noChangeArrowheads="1"/>
          </p:cNvPicPr>
          <p:nvPr/>
        </p:nvPicPr>
        <p:blipFill rotWithShape="1">
          <a:blip r:embed="rId4">
            <a:extLst>
              <a:ext uri="{28A0092B-C50C-407E-A947-70E740481C1C}">
                <a14:useLocalDpi xmlns:a14="http://schemas.microsoft.com/office/drawing/2010/main" val="0"/>
              </a:ext>
            </a:extLst>
          </a:blip>
          <a:srcRect l="6456" t="3927" r="15058"/>
          <a:stretch/>
        </p:blipFill>
        <p:spPr bwMode="auto">
          <a:xfrm>
            <a:off x="7696200" y="1199213"/>
            <a:ext cx="3657600" cy="235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21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FA62DB-C1B2-4519-9CAB-E320B86D68BA}"/>
              </a:ext>
            </a:extLst>
          </p:cNvPr>
          <p:cNvSpPr>
            <a:spLocks noGrp="1"/>
          </p:cNvSpPr>
          <p:nvPr>
            <p:ph type="sldNum" sz="quarter" idx="10"/>
          </p:nvPr>
        </p:nvSpPr>
        <p:spPr/>
        <p:txBody>
          <a:bodyPr/>
          <a:lstStyle/>
          <a:p>
            <a:fld id="{8917037F-13F4-43B6-99FF-D710FE0C4777}" type="slidenum">
              <a:rPr lang="en-GB" smtClean="0"/>
              <a:pPr/>
              <a:t>15</a:t>
            </a:fld>
            <a:endParaRPr lang="en-GB"/>
          </a:p>
        </p:txBody>
      </p:sp>
      <p:sp>
        <p:nvSpPr>
          <p:cNvPr id="3" name="TextBox 2">
            <a:extLst>
              <a:ext uri="{FF2B5EF4-FFF2-40B4-BE49-F238E27FC236}">
                <a16:creationId xmlns:a16="http://schemas.microsoft.com/office/drawing/2014/main" id="{13F10FCC-3071-1AFC-CD84-F4BA7B1E82E9}"/>
              </a:ext>
            </a:extLst>
          </p:cNvPr>
          <p:cNvSpPr txBox="1">
            <a:spLocks/>
          </p:cNvSpPr>
          <p:nvPr/>
        </p:nvSpPr>
        <p:spPr>
          <a:xfrm>
            <a:off x="398845" y="421671"/>
            <a:ext cx="11394310" cy="513492"/>
          </a:xfrm>
          <a:prstGeom prst="rect">
            <a:avLst/>
          </a:prstGeom>
          <a:solidFill>
            <a:srgbClr val="F4F2EF"/>
          </a:solidFill>
          <a:ln>
            <a:noFill/>
          </a:ln>
        </p:spPr>
        <p:txBody>
          <a:bodyPr wrap="square" lIns="60960" rIns="60960" rtlCol="0">
            <a:noAutofit/>
          </a:bodyPr>
          <a:lstStyle/>
          <a:p>
            <a:pPr algn="ctr">
              <a:lnSpc>
                <a:spcPct val="90000"/>
              </a:lnSpc>
            </a:pPr>
            <a:r>
              <a:rPr lang="en-US" altLang="en-US" sz="2400" b="1" dirty="0" err="1">
                <a:latin typeface="Arial" panose="020B0604020202020204" pitchFamily="34" charset="0"/>
                <a:cs typeface="Arial" panose="020B0604020202020204" pitchFamily="34" charset="0"/>
              </a:rPr>
              <a:t>Gramodyog</a:t>
            </a:r>
            <a:r>
              <a:rPr lang="en-US" altLang="en-US" sz="2400" b="1" dirty="0">
                <a:latin typeface="Arial" panose="020B0604020202020204" pitchFamily="34" charset="0"/>
                <a:cs typeface="Arial" panose="020B0604020202020204" pitchFamily="34" charset="0"/>
              </a:rPr>
              <a:t> Vikas Yojana (GVY)</a:t>
            </a:r>
          </a:p>
        </p:txBody>
      </p:sp>
      <p:sp>
        <p:nvSpPr>
          <p:cNvPr id="16" name="TextBox 15">
            <a:extLst>
              <a:ext uri="{FF2B5EF4-FFF2-40B4-BE49-F238E27FC236}">
                <a16:creationId xmlns:a16="http://schemas.microsoft.com/office/drawing/2014/main" id="{9ECF1A83-2DF1-57E0-A57F-8624CE218392}"/>
              </a:ext>
            </a:extLst>
          </p:cNvPr>
          <p:cNvSpPr txBox="1"/>
          <p:nvPr/>
        </p:nvSpPr>
        <p:spPr>
          <a:xfrm>
            <a:off x="398845" y="1079293"/>
            <a:ext cx="7336080" cy="5277057"/>
          </a:xfrm>
          <a:prstGeom prst="rect">
            <a:avLst/>
          </a:prstGeom>
          <a:solidFill>
            <a:schemeClr val="bg1">
              <a:lumMod val="95000"/>
            </a:schemeClr>
          </a:solidFill>
        </p:spPr>
        <p:txBody>
          <a:bodyPr wrap="square" lIns="108000" tIns="108000" rIns="108000" bIns="108000" rtlCol="0">
            <a:noAutofit/>
          </a:bodyPr>
          <a:lstStyle/>
          <a:p>
            <a:pPr marL="0" lvl="1">
              <a:spcBef>
                <a:spcPts val="600"/>
              </a:spcBef>
            </a:pPr>
            <a:r>
              <a:rPr lang="en-US" altLang="en-US" sz="2000" b="1" dirty="0">
                <a:solidFill>
                  <a:srgbClr val="000000"/>
                </a:solidFill>
                <a:latin typeface="Arial" panose="020B0604020202020204" pitchFamily="34" charset="0"/>
                <a:cs typeface="Arial" panose="020B0604020202020204" pitchFamily="34" charset="0"/>
              </a:rPr>
              <a:t>Agarbatti Programme under GVY:  </a:t>
            </a:r>
          </a:p>
          <a:p>
            <a:pPr marL="285750" lvl="1" indent="-285750" algn="just">
              <a:lnSpc>
                <a:spcPct val="150000"/>
              </a:lnSpc>
              <a:spcBef>
                <a:spcPts val="600"/>
              </a:spcBef>
              <a:buFont typeface="Wingdings" panose="05000000000000000000" pitchFamily="2" charset="2"/>
              <a:buChar char="§"/>
            </a:pPr>
            <a:r>
              <a:rPr lang="en-US" altLang="en-US" sz="2000" dirty="0">
                <a:solidFill>
                  <a:srgbClr val="000000"/>
                </a:solidFill>
                <a:latin typeface="Arial" panose="020B0604020202020204" pitchFamily="34" charset="0"/>
                <a:cs typeface="Arial" panose="020B0604020202020204" pitchFamily="34" charset="0"/>
              </a:rPr>
              <a:t>Training (10 days), machines (Automatic and manual), toolkit and equipment is provided to </a:t>
            </a:r>
            <a:r>
              <a:rPr lang="en-US" altLang="en-US" sz="2000" b="1" dirty="0">
                <a:solidFill>
                  <a:srgbClr val="000000"/>
                </a:solidFill>
                <a:latin typeface="Arial" panose="020B0604020202020204" pitchFamily="34" charset="0"/>
                <a:cs typeface="Arial" panose="020B0604020202020204" pitchFamily="34" charset="0"/>
              </a:rPr>
              <a:t>individual beneficiaries/artisans</a:t>
            </a:r>
          </a:p>
          <a:p>
            <a:pPr marL="0" lvl="1" algn="just">
              <a:lnSpc>
                <a:spcPct val="150000"/>
              </a:lnSpc>
              <a:spcBef>
                <a:spcPts val="600"/>
              </a:spcBef>
            </a:pPr>
            <a:endParaRPr lang="en-US" altLang="en-US" sz="500" b="1" dirty="0">
              <a:solidFill>
                <a:srgbClr val="000000"/>
              </a:solidFill>
              <a:latin typeface="Arial" panose="020B0604020202020204" pitchFamily="34" charset="0"/>
              <a:cs typeface="Arial" panose="020B0604020202020204" pitchFamily="34" charset="0"/>
            </a:endParaRPr>
          </a:p>
          <a:p>
            <a:pPr marL="0" lvl="1">
              <a:spcBef>
                <a:spcPts val="600"/>
              </a:spcBef>
            </a:pPr>
            <a:r>
              <a:rPr lang="en-US" altLang="en-US" sz="2000" b="1" dirty="0">
                <a:latin typeface="Arial" panose="020B0604020202020204" pitchFamily="34" charset="0"/>
                <a:cs typeface="Arial" panose="020B0604020202020204" pitchFamily="34" charset="0"/>
              </a:rPr>
              <a:t>Waste Wood/ Turn Wood Craft/ Wooden Toy under GVY:</a:t>
            </a:r>
          </a:p>
          <a:p>
            <a:pPr marL="285750" lvl="1" indent="-285750" algn="just">
              <a:lnSpc>
                <a:spcPct val="150000"/>
              </a:lnSpc>
              <a:spcBef>
                <a:spcPts val="600"/>
              </a:spcBef>
              <a:buFont typeface="Wingdings" panose="05000000000000000000" pitchFamily="2" charset="2"/>
              <a:buChar char="§"/>
            </a:pPr>
            <a:r>
              <a:rPr lang="en-US" altLang="en-US" sz="2000" b="1" dirty="0">
                <a:solidFill>
                  <a:srgbClr val="000000"/>
                </a:solidFill>
                <a:latin typeface="Arial" panose="020B0604020202020204" pitchFamily="34" charset="0"/>
                <a:cs typeface="Arial" panose="020B0604020202020204" pitchFamily="34" charset="0"/>
              </a:rPr>
              <a:t>Under the </a:t>
            </a:r>
            <a:r>
              <a:rPr lang="en-US" altLang="en-US" sz="2000" b="1" dirty="0" err="1">
                <a:solidFill>
                  <a:srgbClr val="000000"/>
                </a:solidFill>
                <a:latin typeface="Arial" panose="020B0604020202020204" pitchFamily="34" charset="0"/>
                <a:cs typeface="Arial" panose="020B0604020202020204" pitchFamily="34" charset="0"/>
              </a:rPr>
              <a:t>programme</a:t>
            </a:r>
            <a:r>
              <a:rPr lang="en-US" altLang="en-US" sz="2000" b="1" dirty="0">
                <a:solidFill>
                  <a:srgbClr val="000000"/>
                </a:solidFill>
                <a:latin typeface="Arial" panose="020B0604020202020204" pitchFamily="34" charset="0"/>
                <a:cs typeface="Arial" panose="020B0604020202020204" pitchFamily="34" charset="0"/>
              </a:rPr>
              <a:t>, </a:t>
            </a:r>
            <a:r>
              <a:rPr lang="en-US" altLang="en-US" sz="2000" dirty="0">
                <a:solidFill>
                  <a:srgbClr val="000000"/>
                </a:solidFill>
                <a:latin typeface="Arial" panose="020B0604020202020204" pitchFamily="34" charset="0"/>
                <a:cs typeface="Arial" panose="020B0604020202020204" pitchFamily="34" charset="0"/>
              </a:rPr>
              <a:t>training and distribution of  machine,  tool kit and equipment is provided to </a:t>
            </a:r>
            <a:r>
              <a:rPr lang="en-US" altLang="en-US" sz="2000" b="1" dirty="0">
                <a:solidFill>
                  <a:srgbClr val="000000"/>
                </a:solidFill>
                <a:latin typeface="Arial" panose="020B0604020202020204" pitchFamily="34" charset="0"/>
                <a:cs typeface="Arial" panose="020B0604020202020204" pitchFamily="34" charset="0"/>
              </a:rPr>
              <a:t>individual beneficiaries/ artisan</a:t>
            </a:r>
          </a:p>
          <a:p>
            <a:pPr marL="285750" lvl="1" indent="-285750" algn="just">
              <a:lnSpc>
                <a:spcPct val="150000"/>
              </a:lnSpc>
              <a:spcBef>
                <a:spcPts val="600"/>
              </a:spcBef>
              <a:buFont typeface="Wingdings" panose="05000000000000000000" pitchFamily="2" charset="2"/>
              <a:buChar char="§"/>
            </a:pPr>
            <a:r>
              <a:rPr lang="en-US" altLang="en-US" sz="2000" dirty="0">
                <a:solidFill>
                  <a:srgbClr val="000000"/>
                </a:solidFill>
                <a:latin typeface="Arial" panose="020B0604020202020204" pitchFamily="34" charset="0"/>
                <a:cs typeface="Arial" panose="020B0604020202020204" pitchFamily="34" charset="0"/>
              </a:rPr>
              <a:t>Skill development training and modern Waste wood/turn wood Craft /Wooden toy related Machines and Tools and product development.</a:t>
            </a:r>
            <a:endParaRPr lang="en-US" altLang="en-US" sz="2000" b="1" dirty="0">
              <a:solidFill>
                <a:srgbClr val="000000"/>
              </a:solidFill>
              <a:latin typeface="Arial" panose="020B0604020202020204" pitchFamily="34" charset="0"/>
              <a:cs typeface="Arial" panose="020B0604020202020204" pitchFamily="34" charset="0"/>
            </a:endParaRPr>
          </a:p>
        </p:txBody>
      </p:sp>
      <p:pic>
        <p:nvPicPr>
          <p:cNvPr id="8" name="Picture 5">
            <a:extLst>
              <a:ext uri="{FF2B5EF4-FFF2-40B4-BE49-F238E27FC236}">
                <a16:creationId xmlns:a16="http://schemas.microsoft.com/office/drawing/2014/main" id="{16745990-991E-0473-F854-9E315C61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461" t="45895" r="48959" b="36269"/>
          <a:stretch>
            <a:fillRect/>
          </a:stretch>
        </p:blipFill>
        <p:spPr bwMode="auto">
          <a:xfrm>
            <a:off x="7880460" y="1079293"/>
            <a:ext cx="3829000" cy="2458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C:\Users\KVIC\Desktop\RENTI.jpg"/>
          <p:cNvPicPr/>
          <p:nvPr/>
        </p:nvPicPr>
        <p:blipFill>
          <a:blip r:embed="rId4"/>
          <a:srcRect/>
          <a:stretch>
            <a:fillRect/>
          </a:stretch>
        </p:blipFill>
        <p:spPr bwMode="auto">
          <a:xfrm>
            <a:off x="7880460" y="3867463"/>
            <a:ext cx="3829000" cy="2488888"/>
          </a:xfrm>
          <a:prstGeom prst="rect">
            <a:avLst/>
          </a:prstGeom>
          <a:noFill/>
          <a:ln w="9525">
            <a:noFill/>
            <a:miter lim="800000"/>
            <a:headEnd/>
            <a:tailEnd/>
          </a:ln>
        </p:spPr>
      </p:pic>
    </p:spTree>
    <p:extLst>
      <p:ext uri="{BB962C8B-B14F-4D97-AF65-F5344CB8AC3E}">
        <p14:creationId xmlns:p14="http://schemas.microsoft.com/office/powerpoint/2010/main" val="2112847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3">
            <a:extLst>
              <a:ext uri="{FF2B5EF4-FFF2-40B4-BE49-F238E27FC236}">
                <a16:creationId xmlns:a16="http://schemas.microsoft.com/office/drawing/2014/main" id="{8EF6232E-D592-C63A-5159-0A09E067A55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5C0B2E-651B-4F87-9C77-F9AD5DB0803E}" type="slidenum">
              <a:rPr lang="en-US" altLang="en-US">
                <a:solidFill>
                  <a:srgbClr val="898989"/>
                </a:solidFill>
                <a:latin typeface="Calibri" panose="020F0502020204030204" pitchFamily="34" charset="0"/>
              </a:rPr>
              <a:pPr/>
              <a:t>16</a:t>
            </a:fld>
            <a:endParaRPr lang="en-US" altLang="en-US">
              <a:solidFill>
                <a:srgbClr val="898989"/>
              </a:solidFill>
              <a:latin typeface="Calibri" panose="020F0502020204030204" pitchFamily="34" charset="0"/>
            </a:endParaRPr>
          </a:p>
        </p:txBody>
      </p:sp>
      <p:pic>
        <p:nvPicPr>
          <p:cNvPr id="18" name="Picture 17" descr="A picture containing pottery, vase, earthenware, ceramic ware&#10;&#10;Description automatically generated">
            <a:extLst>
              <a:ext uri="{FF2B5EF4-FFF2-40B4-BE49-F238E27FC236}">
                <a16:creationId xmlns:a16="http://schemas.microsoft.com/office/drawing/2014/main" id="{1637CD38-26B9-7F0A-87FE-A202EA70CC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78" b="33854"/>
          <a:stretch/>
        </p:blipFill>
        <p:spPr>
          <a:xfrm>
            <a:off x="885575" y="3636586"/>
            <a:ext cx="4457390" cy="3018276"/>
          </a:xfrm>
          <a:prstGeom prst="rect">
            <a:avLst/>
          </a:prstGeom>
        </p:spPr>
      </p:pic>
      <p:pic>
        <p:nvPicPr>
          <p:cNvPr id="10" name="Picture 9" descr="A picture containing clothing, person, footwear, ground&#10;&#10;Description automatically generated">
            <a:extLst>
              <a:ext uri="{FF2B5EF4-FFF2-40B4-BE49-F238E27FC236}">
                <a16:creationId xmlns:a16="http://schemas.microsoft.com/office/drawing/2014/main" id="{4C94D695-14CD-3DD7-4A63-4BF823A3B4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2825" y="258032"/>
            <a:ext cx="4450975" cy="3025548"/>
          </a:xfrm>
          <a:prstGeom prst="rect">
            <a:avLst/>
          </a:prstGeom>
        </p:spPr>
      </p:pic>
      <p:pic>
        <p:nvPicPr>
          <p:cNvPr id="20" name="Picture 19" descr="A picture containing clothing, person, ground, human face&#10;&#10;Description automatically generated">
            <a:extLst>
              <a:ext uri="{FF2B5EF4-FFF2-40B4-BE49-F238E27FC236}">
                <a16:creationId xmlns:a16="http://schemas.microsoft.com/office/drawing/2014/main" id="{6743F5B4-466B-9A4E-5B1E-CA4CCA4C5B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5575" y="407934"/>
            <a:ext cx="4457392" cy="3025548"/>
          </a:xfrm>
          <a:prstGeom prst="rect">
            <a:avLst/>
          </a:prstGeom>
        </p:spPr>
      </p:pic>
      <p:pic>
        <p:nvPicPr>
          <p:cNvPr id="8" name="Picture 7"/>
          <p:cNvPicPr>
            <a:picLocks noChangeAspect="1"/>
          </p:cNvPicPr>
          <p:nvPr/>
        </p:nvPicPr>
        <p:blipFill rotWithShape="1">
          <a:blip r:embed="rId5"/>
          <a:srcRect l="45603" b="896"/>
          <a:stretch/>
        </p:blipFill>
        <p:spPr>
          <a:xfrm>
            <a:off x="6902825" y="3636586"/>
            <a:ext cx="4450976" cy="3018276"/>
          </a:xfrm>
          <a:prstGeom prst="rect">
            <a:avLst/>
          </a:prstGeom>
        </p:spPr>
      </p:pic>
    </p:spTree>
    <p:extLst>
      <p:ext uri="{BB962C8B-B14F-4D97-AF65-F5344CB8AC3E}">
        <p14:creationId xmlns:p14="http://schemas.microsoft.com/office/powerpoint/2010/main" val="91438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AA6546-D880-F3AC-B6B6-5C6A959974DF}"/>
              </a:ext>
            </a:extLst>
          </p:cNvPr>
          <p:cNvSpPr>
            <a:spLocks noGrp="1"/>
          </p:cNvSpPr>
          <p:nvPr>
            <p:ph type="sldNum" sz="quarter" idx="12"/>
          </p:nvPr>
        </p:nvSpPr>
        <p:spPr/>
        <p:txBody>
          <a:bodyPr/>
          <a:lstStyle/>
          <a:p>
            <a:fld id="{8F1D6D02-C7CD-4E21-A981-14B560AA2290}" type="slidenum">
              <a:rPr lang="en-US" altLang="en-US" smtClean="0"/>
              <a:pPr/>
              <a:t>17</a:t>
            </a:fld>
            <a:endParaRPr lang="en-US" altLang="en-US"/>
          </a:p>
        </p:txBody>
      </p:sp>
      <p:sp>
        <p:nvSpPr>
          <p:cNvPr id="3" name="TextBox 2">
            <a:extLst>
              <a:ext uri="{FF2B5EF4-FFF2-40B4-BE49-F238E27FC236}">
                <a16:creationId xmlns:a16="http://schemas.microsoft.com/office/drawing/2014/main" id="{AD5C11E8-7859-52A0-F8AC-4AF3C9AC06E3}"/>
              </a:ext>
            </a:extLst>
          </p:cNvPr>
          <p:cNvSpPr txBox="1">
            <a:spLocks/>
          </p:cNvSpPr>
          <p:nvPr/>
        </p:nvSpPr>
        <p:spPr>
          <a:xfrm>
            <a:off x="398845" y="390634"/>
            <a:ext cx="11394310" cy="513492"/>
          </a:xfrm>
          <a:prstGeom prst="rect">
            <a:avLst/>
          </a:prstGeom>
          <a:solidFill>
            <a:srgbClr val="F4F2EF"/>
          </a:solidFill>
          <a:ln>
            <a:noFill/>
          </a:ln>
        </p:spPr>
        <p:txBody>
          <a:bodyPr wrap="square" lIns="60960" rIns="60960" rtlCol="0">
            <a:noAutofit/>
          </a:bodyPr>
          <a:lstStyle/>
          <a:p>
            <a:pPr algn="ctr" eaLnBrk="1" hangingPunct="1">
              <a:lnSpc>
                <a:spcPct val="90000"/>
              </a:lnSpc>
            </a:pPr>
            <a:r>
              <a:rPr lang="en-US" altLang="en-US" sz="2800" b="1" dirty="0">
                <a:latin typeface="Arial" panose="020B0604020202020204" pitchFamily="34" charset="0"/>
                <a:cs typeface="Arial" panose="020B0604020202020204" pitchFamily="34" charset="0"/>
              </a:rPr>
              <a:t>Prime Minister’s Employment Generation Programme (PMEGP)</a:t>
            </a:r>
          </a:p>
        </p:txBody>
      </p:sp>
      <p:graphicFrame>
        <p:nvGraphicFramePr>
          <p:cNvPr id="5" name="Table 6">
            <a:extLst>
              <a:ext uri="{FF2B5EF4-FFF2-40B4-BE49-F238E27FC236}">
                <a16:creationId xmlns:a16="http://schemas.microsoft.com/office/drawing/2014/main" id="{A26EAC92-7C5C-CACC-9230-66D8743C0213}"/>
              </a:ext>
            </a:extLst>
          </p:cNvPr>
          <p:cNvGraphicFramePr>
            <a:graphicFrameLocks noGrp="1"/>
          </p:cNvGraphicFramePr>
          <p:nvPr>
            <p:extLst>
              <p:ext uri="{D42A27DB-BD31-4B8C-83A1-F6EECF244321}">
                <p14:modId xmlns:p14="http://schemas.microsoft.com/office/powerpoint/2010/main" val="2122380537"/>
              </p:ext>
            </p:extLst>
          </p:nvPr>
        </p:nvGraphicFramePr>
        <p:xfrm>
          <a:off x="398844" y="5486334"/>
          <a:ext cx="11394310" cy="1051226"/>
        </p:xfrm>
        <a:graphic>
          <a:graphicData uri="http://schemas.openxmlformats.org/drawingml/2006/table">
            <a:tbl>
              <a:tblPr firstRow="1" bandRow="1">
                <a:tableStyleId>{5940675A-B579-460E-94D1-54222C63F5DA}</a:tableStyleId>
              </a:tblPr>
              <a:tblGrid>
                <a:gridCol w="11394310">
                  <a:extLst>
                    <a:ext uri="{9D8B030D-6E8A-4147-A177-3AD203B41FA5}">
                      <a16:colId xmlns:a16="http://schemas.microsoft.com/office/drawing/2014/main" val="1921320084"/>
                    </a:ext>
                  </a:extLst>
                </a:gridCol>
              </a:tblGrid>
              <a:tr h="1051226">
                <a:tc>
                  <a:txBody>
                    <a:bodyPr/>
                    <a:lstStyle/>
                    <a:p>
                      <a:pPr algn="just">
                        <a:lnSpc>
                          <a:spcPct val="150000"/>
                        </a:lnSpc>
                      </a:pPr>
                      <a:r>
                        <a:rPr lang="en-US" sz="1900" b="0" i="0" u="none" strike="noStrike" kern="1200" baseline="0" dirty="0">
                          <a:solidFill>
                            <a:schemeClr val="tx1"/>
                          </a:solidFill>
                          <a:effectLst/>
                          <a:latin typeface="Arial" panose="020B0604020202020204" pitchFamily="34" charset="0"/>
                          <a:ea typeface="Tahoma" pitchFamily="34" charset="0"/>
                          <a:cs typeface="Arial" panose="020B0604020202020204" pitchFamily="34" charset="0"/>
                        </a:rPr>
                        <a:t>Since inception (</a:t>
                      </a:r>
                      <a:r>
                        <a:rPr lang="en-US" sz="1900" b="0" i="0" u="none" strike="noStrike" kern="1200" baseline="0" dirty="0" err="1">
                          <a:solidFill>
                            <a:schemeClr val="tx1"/>
                          </a:solidFill>
                          <a:effectLst/>
                          <a:latin typeface="Arial" panose="020B0604020202020204" pitchFamily="34" charset="0"/>
                          <a:ea typeface="Tahoma" pitchFamily="34" charset="0"/>
                          <a:cs typeface="Arial" panose="020B0604020202020204" pitchFamily="34" charset="0"/>
                        </a:rPr>
                        <a:t>upto</a:t>
                      </a:r>
                      <a:r>
                        <a:rPr lang="en-US" sz="1900" b="0" i="0" u="none" strike="noStrike" kern="1200" baseline="0" dirty="0">
                          <a:solidFill>
                            <a:schemeClr val="tx1"/>
                          </a:solidFill>
                          <a:effectLst/>
                          <a:latin typeface="Arial" panose="020B0604020202020204" pitchFamily="34" charset="0"/>
                          <a:ea typeface="Tahoma" pitchFamily="34" charset="0"/>
                          <a:cs typeface="Arial" panose="020B0604020202020204" pitchFamily="34" charset="0"/>
                        </a:rPr>
                        <a:t> 31.03.2023) 8,69,359 entrepreneurs assisted and provided with Margin Money to the tune of Rs. 21870.18 crore and employment generated 73.672 lakh persons under PMEGP.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838358"/>
                  </a:ext>
                </a:extLst>
              </a:tr>
            </a:tbl>
          </a:graphicData>
        </a:graphic>
      </p:graphicFrame>
      <p:sp>
        <p:nvSpPr>
          <p:cNvPr id="8" name="TextBox 7">
            <a:extLst>
              <a:ext uri="{FF2B5EF4-FFF2-40B4-BE49-F238E27FC236}">
                <a16:creationId xmlns:a16="http://schemas.microsoft.com/office/drawing/2014/main" id="{9ECF1A83-2DF1-57E0-A57F-8624CE218392}"/>
              </a:ext>
            </a:extLst>
          </p:cNvPr>
          <p:cNvSpPr txBox="1"/>
          <p:nvPr/>
        </p:nvSpPr>
        <p:spPr>
          <a:xfrm>
            <a:off x="398844" y="1079293"/>
            <a:ext cx="11394311" cy="3134474"/>
          </a:xfrm>
          <a:prstGeom prst="rect">
            <a:avLst/>
          </a:prstGeom>
          <a:solidFill>
            <a:schemeClr val="bg1">
              <a:lumMod val="95000"/>
            </a:schemeClr>
          </a:solidFill>
        </p:spPr>
        <p:txBody>
          <a:bodyPr wrap="square" lIns="108000" tIns="108000" rIns="108000" bIns="108000" rtlCol="0">
            <a:noAutofit/>
          </a:bodyPr>
          <a:lstStyle/>
          <a:p>
            <a:pPr marL="350838" lvl="0" indent="-263525" algn="just" fontAlgn="ctr">
              <a:buFont typeface="Wingdings" panose="05000000000000000000" pitchFamily="2" charset="2"/>
              <a:buChar char="§"/>
              <a:defRPr/>
            </a:pPr>
            <a:r>
              <a:rPr lang="en-US" sz="2000" dirty="0">
                <a:latin typeface="Arial" panose="020B0604020202020204" pitchFamily="34" charset="0"/>
                <a:ea typeface="Tahoma" pitchFamily="34" charset="0"/>
                <a:cs typeface="Arial" panose="020B0604020202020204" pitchFamily="34" charset="0"/>
              </a:rPr>
              <a:t>It is a credit-linked subsidy programme launched on 15</a:t>
            </a:r>
            <a:r>
              <a:rPr lang="en-US" sz="2000" baseline="30000" dirty="0">
                <a:latin typeface="Arial" panose="020B0604020202020204" pitchFamily="34" charset="0"/>
                <a:ea typeface="Tahoma" pitchFamily="34" charset="0"/>
                <a:cs typeface="Arial" panose="020B0604020202020204" pitchFamily="34" charset="0"/>
              </a:rPr>
              <a:t>th</a:t>
            </a:r>
            <a:r>
              <a:rPr lang="en-US" sz="2000" dirty="0">
                <a:latin typeface="Arial" panose="020B0604020202020204" pitchFamily="34" charset="0"/>
                <a:ea typeface="Tahoma" pitchFamily="34" charset="0"/>
                <a:cs typeface="Arial" panose="020B0604020202020204" pitchFamily="34" charset="0"/>
              </a:rPr>
              <a:t> August 2008 by Ministry of MSME for generation of employment opportunities through establishment of micro enterprises in rural as well as urban areas of the country</a:t>
            </a:r>
          </a:p>
          <a:p>
            <a:pPr marL="350838" lvl="0" indent="-263525" algn="just" fontAlgn="ctr">
              <a:buFont typeface="Wingdings" panose="05000000000000000000" pitchFamily="2" charset="2"/>
              <a:buChar char="§"/>
              <a:defRPr/>
            </a:pPr>
            <a:r>
              <a:rPr lang="en-US" sz="2000" dirty="0">
                <a:latin typeface="Arial" panose="020B0604020202020204" pitchFamily="34" charset="0"/>
                <a:ea typeface="Tahoma" pitchFamily="34" charset="0"/>
                <a:cs typeface="Arial" panose="020B0604020202020204" pitchFamily="34" charset="0"/>
              </a:rPr>
              <a:t>KVIC is the National Nodal Agency. The maximum cost of the project/unit admissible: Manufacturing Sector-Rs. 50.00 lakh &amp; Service Sector - Rs. 20.00 lakh</a:t>
            </a:r>
          </a:p>
          <a:p>
            <a:pPr marL="350838" indent="-263525" algn="just" fontAlgn="ctr">
              <a:spcAft>
                <a:spcPts val="600"/>
              </a:spcAft>
              <a:buFont typeface="Wingdings" panose="05000000000000000000" pitchFamily="2" charset="2"/>
              <a:buChar char="§"/>
              <a:defRPr/>
            </a:pPr>
            <a:r>
              <a:rPr lang="en-US" altLang="en-US" sz="2000" b="1" dirty="0"/>
              <a:t>2</a:t>
            </a:r>
            <a:r>
              <a:rPr lang="en-US" altLang="en-US" sz="2000" b="1" baseline="30000" dirty="0"/>
              <a:t>nd</a:t>
            </a:r>
            <a:r>
              <a:rPr lang="en-US" altLang="en-US" sz="2000" b="1" dirty="0"/>
              <a:t> Loan for up-gradation of the existing PMEGP/MUDRA units: </a:t>
            </a:r>
            <a:r>
              <a:rPr lang="en-US" sz="2000" dirty="0">
                <a:ea typeface="Tahoma" pitchFamily="34" charset="0"/>
              </a:rPr>
              <a:t>The maximum cost of the project under manufacturing sector for up-gradation is Rs.1.00 crore and Rs.25.00 lakh under business/service sector.</a:t>
            </a:r>
          </a:p>
          <a:p>
            <a:pPr marL="87313" algn="just" fontAlgn="ctr">
              <a:spcAft>
                <a:spcPts val="600"/>
              </a:spcAft>
              <a:defRPr/>
            </a:pPr>
            <a:endParaRPr lang="en-US" sz="300" dirty="0">
              <a:latin typeface="Arial" panose="020B0604020202020204" pitchFamily="34" charset="0"/>
              <a:ea typeface="Tahoma" pitchFamily="34" charset="0"/>
              <a:cs typeface="Arial" panose="020B0604020202020204" pitchFamily="34" charset="0"/>
            </a:endParaRPr>
          </a:p>
          <a:p>
            <a:pPr marL="87313" algn="just" fontAlgn="ctr">
              <a:defRPr/>
            </a:pPr>
            <a:r>
              <a:rPr lang="en-US" sz="2000" b="1" dirty="0">
                <a:latin typeface="Arial" panose="020B0604020202020204" pitchFamily="34" charset="0"/>
                <a:ea typeface="Tahoma" pitchFamily="34" charset="0"/>
                <a:cs typeface="Arial" panose="020B0604020202020204" pitchFamily="34" charset="0"/>
              </a:rPr>
              <a:t>Rate of Subsidy (Assistance under </a:t>
            </a:r>
            <a:r>
              <a:rPr lang="en-US" sz="2000" b="1" dirty="0">
                <a:latin typeface="Arial" panose="020B0604020202020204" pitchFamily="34" charset="0"/>
                <a:cs typeface="Arial" panose="020B0604020202020204" pitchFamily="34" charset="0"/>
              </a:rPr>
              <a:t>PMEGP for setting up of Micro Units)</a:t>
            </a:r>
            <a:endParaRPr lang="en-US" sz="2000" b="1" dirty="0">
              <a:latin typeface="Arial" panose="020B0604020202020204" pitchFamily="34" charset="0"/>
              <a:ea typeface="Tahoma" pitchFamily="34" charset="0"/>
              <a:cs typeface="Arial" panose="020B0604020202020204" pitchFamily="34" charset="0"/>
            </a:endParaRPr>
          </a:p>
          <a:p>
            <a:pPr marL="430213" lvl="0" indent="-342900" algn="just" fontAlgn="ctr">
              <a:lnSpc>
                <a:spcPct val="150000"/>
              </a:lnSpc>
              <a:buFont typeface="Wingdings" panose="05000000000000000000" pitchFamily="2" charset="2"/>
              <a:buChar char="§"/>
              <a:defRPr/>
            </a:pPr>
            <a:endParaRPr lang="en-US" sz="2000" dirty="0">
              <a:latin typeface="Arial" panose="020B0604020202020204" pitchFamily="34" charset="0"/>
              <a:ea typeface="Tahoma"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A25AD068-CE02-C1F3-3CDB-80848F1D460D}"/>
              </a:ext>
            </a:extLst>
          </p:cNvPr>
          <p:cNvGraphicFramePr>
            <a:graphicFrameLocks noGrp="1"/>
          </p:cNvGraphicFramePr>
          <p:nvPr/>
        </p:nvGraphicFramePr>
        <p:xfrm>
          <a:off x="398844" y="4213767"/>
          <a:ext cx="11394310" cy="1097400"/>
        </p:xfrm>
        <a:graphic>
          <a:graphicData uri="http://schemas.openxmlformats.org/drawingml/2006/table">
            <a:tbl>
              <a:tblPr firstRow="1" bandRow="1">
                <a:tableStyleId>{5C22544A-7EE6-4342-B048-85BDC9FD1C3A}</a:tableStyleId>
              </a:tblPr>
              <a:tblGrid>
                <a:gridCol w="8364155">
                  <a:extLst>
                    <a:ext uri="{9D8B030D-6E8A-4147-A177-3AD203B41FA5}">
                      <a16:colId xmlns:a16="http://schemas.microsoft.com/office/drawing/2014/main" val="20000"/>
                    </a:ext>
                  </a:extLst>
                </a:gridCol>
                <a:gridCol w="3030155">
                  <a:extLst>
                    <a:ext uri="{9D8B030D-6E8A-4147-A177-3AD203B41FA5}">
                      <a16:colId xmlns:a16="http://schemas.microsoft.com/office/drawing/2014/main" val="20001"/>
                    </a:ext>
                  </a:extLst>
                </a:gridCol>
              </a:tblGrid>
              <a:tr h="389758">
                <a:tc>
                  <a:txBody>
                    <a:bodyPr/>
                    <a:lstStyle/>
                    <a:p>
                      <a:r>
                        <a:rPr lang="en-US" sz="2000" b="0" i="0" u="none" strike="noStrike" dirty="0">
                          <a:solidFill>
                            <a:schemeClr val="tx1"/>
                          </a:solidFill>
                          <a:effectLst/>
                          <a:latin typeface="Arial" panose="020B0604020202020204" pitchFamily="34" charset="0"/>
                          <a:ea typeface="Tahoma" pitchFamily="34" charset="0"/>
                          <a:cs typeface="Arial" panose="020B0604020202020204" pitchFamily="34" charset="0"/>
                        </a:rPr>
                        <a:t>General category candidates</a:t>
                      </a:r>
                      <a:r>
                        <a:rPr lang="en-US" sz="2000" b="0" i="0" u="none" strike="noStrike" baseline="0" dirty="0">
                          <a:solidFill>
                            <a:schemeClr val="tx1"/>
                          </a:solidFill>
                          <a:effectLst/>
                          <a:latin typeface="Arial" panose="020B0604020202020204" pitchFamily="34" charset="0"/>
                          <a:ea typeface="Tahoma" pitchFamily="34" charset="0"/>
                          <a:cs typeface="Arial" panose="020B0604020202020204" pitchFamily="34" charset="0"/>
                        </a:rPr>
                        <a:t> </a:t>
                      </a:r>
                      <a:endParaRPr lang="en-US" sz="2000" b="0" dirty="0">
                        <a:latin typeface="Arial" panose="020B0604020202020204" pitchFamily="34" charset="0"/>
                        <a:ea typeface="Tahoma" pitchFamily="34" charset="0"/>
                        <a:cs typeface="Arial" panose="020B0604020202020204" pitchFamily="34" charset="0"/>
                      </a:endParaRPr>
                    </a:p>
                  </a:txBody>
                  <a:tcPr marL="91433" marR="91433" marT="45750" marB="457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2000" b="0" i="0" u="none" strike="noStrike" baseline="0">
                          <a:solidFill>
                            <a:schemeClr val="tx1"/>
                          </a:solidFill>
                          <a:effectLst/>
                          <a:latin typeface="Arial" panose="020B0604020202020204" pitchFamily="34" charset="0"/>
                          <a:ea typeface="Tahoma" pitchFamily="34" charset="0"/>
                          <a:cs typeface="Arial" panose="020B0604020202020204" pitchFamily="34" charset="0"/>
                        </a:rPr>
                        <a:t>15-25%  (Urban-Rural)</a:t>
                      </a:r>
                    </a:p>
                  </a:txBody>
                  <a:tcPr marL="91433" marR="91433" marT="45750" marB="457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682028">
                <a:tc>
                  <a:txBody>
                    <a:bodyPr/>
                    <a:lstStyle/>
                    <a:p>
                      <a:pPr marL="0" indent="0" algn="l" defTabSz="1172261" rtl="0" eaLnBrk="1" fontAlgn="b" latinLnBrk="0" hangingPunct="1"/>
                      <a:r>
                        <a:rPr lang="en-US" sz="2000" b="0" i="0" u="none" strike="noStrike" kern="1200" dirty="0">
                          <a:solidFill>
                            <a:schemeClr val="tx1"/>
                          </a:solidFill>
                          <a:effectLst/>
                          <a:latin typeface="Arial" panose="020B0604020202020204" pitchFamily="34" charset="0"/>
                          <a:ea typeface="Tahoma" pitchFamily="34" charset="0"/>
                          <a:cs typeface="Arial" panose="020B0604020202020204" pitchFamily="34" charset="0"/>
                        </a:rPr>
                        <a:t>SC, ST, OBC, Minorities, Women, Ex-Servicemen, Transgenders, Differently abled, NER, Aspirational Districts, Hill and Border areas,</a:t>
                      </a:r>
                      <a:r>
                        <a:rPr lang="en-US" sz="2000" b="0" i="0" u="none" strike="noStrike" kern="1200" baseline="0" dirty="0">
                          <a:solidFill>
                            <a:schemeClr val="tx1"/>
                          </a:solidFill>
                          <a:effectLst/>
                          <a:latin typeface="Arial" panose="020B0604020202020204" pitchFamily="34" charset="0"/>
                          <a:ea typeface="Tahoma" pitchFamily="34" charset="0"/>
                          <a:cs typeface="Arial" panose="020B0604020202020204" pitchFamily="34" charset="0"/>
                        </a:rPr>
                        <a:t> </a:t>
                      </a:r>
                      <a:r>
                        <a:rPr lang="en-US" sz="2000" b="0" i="0" u="none" strike="noStrike" kern="1200" dirty="0">
                          <a:solidFill>
                            <a:schemeClr val="tx1"/>
                          </a:solidFill>
                          <a:effectLst/>
                          <a:latin typeface="Arial" panose="020B0604020202020204" pitchFamily="34" charset="0"/>
                          <a:ea typeface="Tahoma" pitchFamily="34" charset="0"/>
                          <a:cs typeface="Arial" panose="020B0604020202020204" pitchFamily="34" charset="0"/>
                        </a:rPr>
                        <a:t>etc.</a:t>
                      </a:r>
                    </a:p>
                  </a:txBody>
                  <a:tcPr marL="91433" marR="91433" marT="45750" marB="457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000" b="0" dirty="0">
                          <a:latin typeface="Arial" panose="020B0604020202020204" pitchFamily="34" charset="0"/>
                          <a:ea typeface="Tahoma" pitchFamily="34" charset="0"/>
                          <a:cs typeface="Arial" panose="020B0604020202020204" pitchFamily="34" charset="0"/>
                        </a:rPr>
                        <a:t>25-35%  </a:t>
                      </a:r>
                      <a:r>
                        <a:rPr lang="en-US" sz="2000" b="0" i="0" u="none" strike="noStrike" baseline="0" dirty="0">
                          <a:solidFill>
                            <a:schemeClr val="tx1"/>
                          </a:solidFill>
                          <a:effectLst/>
                          <a:latin typeface="Arial" panose="020B0604020202020204" pitchFamily="34" charset="0"/>
                          <a:ea typeface="Tahoma" pitchFamily="34" charset="0"/>
                          <a:cs typeface="Arial" panose="020B0604020202020204" pitchFamily="34" charset="0"/>
                        </a:rPr>
                        <a:t>(Urban-Rural)</a:t>
                      </a:r>
                      <a:endParaRPr lang="en-US" sz="2000" b="0" dirty="0">
                        <a:latin typeface="Arial" panose="020B0604020202020204" pitchFamily="34" charset="0"/>
                        <a:ea typeface="Tahoma" pitchFamily="34" charset="0"/>
                        <a:cs typeface="Arial" panose="020B0604020202020204" pitchFamily="34" charset="0"/>
                      </a:endParaRPr>
                    </a:p>
                  </a:txBody>
                  <a:tcPr marL="91433" marR="91433" marT="45750" marB="457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03293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67B60-4D7D-A05A-9DCF-CC28699EE610}"/>
              </a:ext>
            </a:extLst>
          </p:cNvPr>
          <p:cNvSpPr>
            <a:spLocks noGrp="1"/>
          </p:cNvSpPr>
          <p:nvPr>
            <p:ph type="sldNum" sz="quarter" idx="12"/>
          </p:nvPr>
        </p:nvSpPr>
        <p:spPr/>
        <p:txBody>
          <a:bodyPr/>
          <a:lstStyle/>
          <a:p>
            <a:fld id="{8F1D6D02-C7CD-4E21-A981-14B560AA2290}" type="slidenum">
              <a:rPr lang="en-US" altLang="en-US" smtClean="0"/>
              <a:pPr/>
              <a:t>18</a:t>
            </a:fld>
            <a:endParaRPr lang="en-US" altLang="en-US"/>
          </a:p>
        </p:txBody>
      </p:sp>
      <p:sp>
        <p:nvSpPr>
          <p:cNvPr id="3" name="TextBox 2">
            <a:extLst>
              <a:ext uri="{FF2B5EF4-FFF2-40B4-BE49-F238E27FC236}">
                <a16:creationId xmlns:a16="http://schemas.microsoft.com/office/drawing/2014/main" id="{3ADFAB55-5DC3-8A1B-58D2-6750C5854A2D}"/>
              </a:ext>
            </a:extLst>
          </p:cNvPr>
          <p:cNvSpPr txBox="1">
            <a:spLocks/>
          </p:cNvSpPr>
          <p:nvPr/>
        </p:nvSpPr>
        <p:spPr>
          <a:xfrm>
            <a:off x="399087" y="421456"/>
            <a:ext cx="11394310" cy="513492"/>
          </a:xfrm>
          <a:prstGeom prst="rect">
            <a:avLst/>
          </a:prstGeom>
          <a:solidFill>
            <a:srgbClr val="F4F2EF"/>
          </a:solidFill>
          <a:ln>
            <a:noFill/>
          </a:ln>
        </p:spPr>
        <p:txBody>
          <a:bodyPr wrap="square" lIns="60960" rIns="60960" rtlCol="0">
            <a:noAutofit/>
          </a:bodyPr>
          <a:lstStyle/>
          <a:p>
            <a:pPr eaLnBrk="1" hangingPunct="1">
              <a:lnSpc>
                <a:spcPct val="90000"/>
              </a:lnSpc>
            </a:pPr>
            <a:r>
              <a:rPr lang="en-US" altLang="en-US" sz="2600" b="1">
                <a:latin typeface="Arial" panose="020B0604020202020204" pitchFamily="34" charset="0"/>
                <a:cs typeface="Arial" panose="020B0604020202020204" pitchFamily="34" charset="0"/>
              </a:rPr>
              <a:t>Scheme of Fund for Regeneration of Traditional Industries (SFURTI)</a:t>
            </a:r>
          </a:p>
        </p:txBody>
      </p:sp>
      <p:sp>
        <p:nvSpPr>
          <p:cNvPr id="4" name="Freeform 10">
            <a:extLst>
              <a:ext uri="{FF2B5EF4-FFF2-40B4-BE49-F238E27FC236}">
                <a16:creationId xmlns:a16="http://schemas.microsoft.com/office/drawing/2014/main" id="{C19A5C21-28E8-3DF2-7E9C-159F964161A7}"/>
              </a:ext>
            </a:extLst>
          </p:cNvPr>
          <p:cNvSpPr/>
          <p:nvPr/>
        </p:nvSpPr>
        <p:spPr>
          <a:xfrm>
            <a:off x="399087" y="1049248"/>
            <a:ext cx="4172913" cy="420851"/>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b="1">
                <a:solidFill>
                  <a:prstClr val="white"/>
                </a:solidFill>
                <a:latin typeface="Arial" panose="020B0604020202020204" pitchFamily="34" charset="0"/>
                <a:cs typeface="Arial" panose="020B0604020202020204" pitchFamily="34" charset="0"/>
              </a:rPr>
              <a:t>Objective</a:t>
            </a:r>
          </a:p>
        </p:txBody>
      </p:sp>
      <p:sp>
        <p:nvSpPr>
          <p:cNvPr id="5" name="TextBox 4">
            <a:extLst>
              <a:ext uri="{FF2B5EF4-FFF2-40B4-BE49-F238E27FC236}">
                <a16:creationId xmlns:a16="http://schemas.microsoft.com/office/drawing/2014/main" id="{132BCDF3-9E9E-884A-C44C-3522FD4826A9}"/>
              </a:ext>
            </a:extLst>
          </p:cNvPr>
          <p:cNvSpPr txBox="1">
            <a:spLocks/>
          </p:cNvSpPr>
          <p:nvPr/>
        </p:nvSpPr>
        <p:spPr>
          <a:xfrm>
            <a:off x="399086" y="1584399"/>
            <a:ext cx="4172913" cy="2954908"/>
          </a:xfrm>
          <a:prstGeom prst="rect">
            <a:avLst/>
          </a:prstGeom>
          <a:solidFill>
            <a:srgbClr val="F4F2EF"/>
          </a:solidFill>
          <a:ln>
            <a:noFill/>
          </a:ln>
        </p:spPr>
        <p:txBody>
          <a:bodyPr wrap="square" lIns="60960" rIns="60960" rtlCol="0">
            <a:noAutofit/>
          </a:bodyPr>
          <a:lstStyle/>
          <a:p>
            <a:pPr algn="just">
              <a:lnSpc>
                <a:spcPct val="150000"/>
              </a:lnSpc>
              <a:tabLst>
                <a:tab pos="185415" algn="l"/>
              </a:tabLst>
              <a:defRPr/>
            </a:pPr>
            <a:r>
              <a:rPr lang="en-US" dirty="0">
                <a:latin typeface="Arial" panose="020B0604020202020204" pitchFamily="34" charset="0"/>
                <a:ea typeface="Tahoma" pitchFamily="34" charset="0"/>
                <a:cs typeface="Arial" panose="020B0604020202020204" pitchFamily="34" charset="0"/>
              </a:rPr>
              <a:t>The main objective of the scheme is to organize traditional industries and artisans into clusters by increasing production and value addition to make products competitive and to promote traditional sectors and provide sustainable income to artisans. </a:t>
            </a:r>
          </a:p>
        </p:txBody>
      </p:sp>
      <p:sp>
        <p:nvSpPr>
          <p:cNvPr id="6" name="Freeform 10">
            <a:extLst>
              <a:ext uri="{FF2B5EF4-FFF2-40B4-BE49-F238E27FC236}">
                <a16:creationId xmlns:a16="http://schemas.microsoft.com/office/drawing/2014/main" id="{169E454C-D9C6-4989-D1A7-D977EA7A08D9}"/>
              </a:ext>
            </a:extLst>
          </p:cNvPr>
          <p:cNvSpPr/>
          <p:nvPr/>
        </p:nvSpPr>
        <p:spPr>
          <a:xfrm>
            <a:off x="4785360" y="1049248"/>
            <a:ext cx="7007550" cy="420851"/>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b="1">
                <a:solidFill>
                  <a:prstClr val="white"/>
                </a:solidFill>
                <a:latin typeface="Arial" panose="020B0604020202020204" pitchFamily="34" charset="0"/>
                <a:cs typeface="Arial" panose="020B0604020202020204" pitchFamily="34" charset="0"/>
              </a:rPr>
              <a:t>About</a:t>
            </a:r>
          </a:p>
        </p:txBody>
      </p:sp>
      <p:sp>
        <p:nvSpPr>
          <p:cNvPr id="7" name="TextBox 6">
            <a:extLst>
              <a:ext uri="{FF2B5EF4-FFF2-40B4-BE49-F238E27FC236}">
                <a16:creationId xmlns:a16="http://schemas.microsoft.com/office/drawing/2014/main" id="{596AE674-EF59-F6EC-0EF0-91133328BE1A}"/>
              </a:ext>
            </a:extLst>
          </p:cNvPr>
          <p:cNvSpPr txBox="1">
            <a:spLocks/>
          </p:cNvSpPr>
          <p:nvPr/>
        </p:nvSpPr>
        <p:spPr>
          <a:xfrm>
            <a:off x="4785360" y="1584399"/>
            <a:ext cx="7007550" cy="5137075"/>
          </a:xfrm>
          <a:prstGeom prst="rect">
            <a:avLst/>
          </a:prstGeom>
          <a:solidFill>
            <a:srgbClr val="F4F2EF"/>
          </a:solidFill>
          <a:ln>
            <a:noFill/>
          </a:ln>
        </p:spPr>
        <p:txBody>
          <a:bodyPr wrap="square" lIns="60960" rIns="60960" rtlCol="0">
            <a:noAutofit/>
          </a:bodyPr>
          <a:lstStyle/>
          <a:p>
            <a:pPr algn="just">
              <a:lnSpc>
                <a:spcPct val="150000"/>
              </a:lnSpc>
              <a:tabLst>
                <a:tab pos="185415" algn="l"/>
              </a:tabLst>
              <a:defRPr/>
            </a:pPr>
            <a:r>
              <a:rPr lang="en-US" dirty="0">
                <a:latin typeface="Arial" panose="020B0604020202020204" pitchFamily="34" charset="0"/>
                <a:ea typeface="Tahoma" pitchFamily="34" charset="0"/>
                <a:cs typeface="Arial" panose="020B0604020202020204" pitchFamily="34" charset="0"/>
              </a:rPr>
              <a:t>Support up to Rs. 2.50 crore (Regular Cluster) for clusters up to 500 artisans and Rs. 5.00 crore (Major Cluster) for clusters with more than 500 artisans. Scheme implemented on the ground by </a:t>
            </a:r>
            <a:r>
              <a:rPr lang="en-US" b="1" dirty="0">
                <a:latin typeface="Arial" panose="020B0604020202020204" pitchFamily="34" charset="0"/>
                <a:ea typeface="Tahoma" pitchFamily="34" charset="0"/>
                <a:cs typeface="Arial" panose="020B0604020202020204" pitchFamily="34" charset="0"/>
              </a:rPr>
              <a:t>Implementing Agencies (IAs)</a:t>
            </a:r>
          </a:p>
          <a:p>
            <a:pPr lvl="1" indent="-357188" algn="just">
              <a:lnSpc>
                <a:spcPct val="150000"/>
              </a:lnSpc>
              <a:buFont typeface="Wingdings" pitchFamily="2" charset="2"/>
              <a:buChar char="§"/>
              <a:tabLst>
                <a:tab pos="185415" algn="l"/>
              </a:tabLst>
              <a:defRPr/>
            </a:pPr>
            <a:r>
              <a:rPr lang="en-US" dirty="0">
                <a:latin typeface="Arial" panose="020B0604020202020204" pitchFamily="34" charset="0"/>
                <a:ea typeface="Tahoma" pitchFamily="34" charset="0"/>
                <a:cs typeface="Arial" panose="020B0604020202020204" pitchFamily="34" charset="0"/>
              </a:rPr>
              <a:t>NGOs, Central and State Govt. agencies – provide land &amp; 5/10% contribution</a:t>
            </a:r>
          </a:p>
          <a:p>
            <a:pPr lvl="1" indent="-357188" algn="just">
              <a:lnSpc>
                <a:spcPct val="150000"/>
              </a:lnSpc>
              <a:buFont typeface="Wingdings" pitchFamily="2" charset="2"/>
              <a:buChar char="§"/>
              <a:tabLst>
                <a:tab pos="185415" algn="l"/>
              </a:tabLst>
              <a:defRPr/>
            </a:pPr>
            <a:r>
              <a:rPr lang="en-US" dirty="0">
                <a:latin typeface="Arial" panose="020B0604020202020204" pitchFamily="34" charset="0"/>
                <a:ea typeface="Tahoma" pitchFamily="34" charset="0"/>
                <a:cs typeface="Arial" panose="020B0604020202020204" pitchFamily="34" charset="0"/>
              </a:rPr>
              <a:t>IAs to constitute artisans into Special Purpose Vehicle (SPV)</a:t>
            </a:r>
          </a:p>
          <a:p>
            <a:pPr algn="just">
              <a:lnSpc>
                <a:spcPct val="150000"/>
              </a:lnSpc>
              <a:tabLst>
                <a:tab pos="185415" algn="l"/>
              </a:tabLst>
              <a:defRPr/>
            </a:pPr>
            <a:r>
              <a:rPr lang="en-US" b="1" dirty="0">
                <a:latin typeface="Arial" panose="020B0604020202020204" pitchFamily="34" charset="0"/>
                <a:ea typeface="Tahoma" pitchFamily="34" charset="0"/>
                <a:cs typeface="Arial" panose="020B0604020202020204" pitchFamily="34" charset="0"/>
              </a:rPr>
              <a:t>Nodal Agencies (NAs)</a:t>
            </a:r>
            <a:r>
              <a:rPr lang="en-US" dirty="0">
                <a:latin typeface="Arial" panose="020B0604020202020204" pitchFamily="34" charset="0"/>
                <a:ea typeface="Tahoma" pitchFamily="34" charset="0"/>
                <a:cs typeface="Arial" panose="020B0604020202020204" pitchFamily="34" charset="0"/>
              </a:rPr>
              <a:t> are national level institutes with sectoral expertise to supervise cluster implementation- 34 institutes empaneled under SFURTI as NA</a:t>
            </a:r>
          </a:p>
          <a:p>
            <a:pPr algn="just">
              <a:lnSpc>
                <a:spcPct val="150000"/>
              </a:lnSpc>
              <a:tabLst>
                <a:tab pos="185415" algn="l"/>
              </a:tabLst>
              <a:defRPr/>
            </a:pPr>
            <a:r>
              <a:rPr lang="en-US" b="1" dirty="0">
                <a:latin typeface="Arial" panose="020B0604020202020204" pitchFamily="34" charset="0"/>
                <a:ea typeface="Tahoma" pitchFamily="34" charset="0"/>
                <a:cs typeface="Arial" panose="020B0604020202020204" pitchFamily="34" charset="0"/>
              </a:rPr>
              <a:t>Technical Agencies (TAs)</a:t>
            </a:r>
            <a:r>
              <a:rPr lang="en-US" dirty="0">
                <a:latin typeface="Arial" panose="020B0604020202020204" pitchFamily="34" charset="0"/>
                <a:ea typeface="Tahoma" pitchFamily="34" charset="0"/>
                <a:cs typeface="Arial" panose="020B0604020202020204" pitchFamily="34" charset="0"/>
              </a:rPr>
              <a:t> engaged for each cluster in order to assist IAs in DPR preparation &amp; project implementation</a:t>
            </a:r>
          </a:p>
        </p:txBody>
      </p:sp>
      <p:sp>
        <p:nvSpPr>
          <p:cNvPr id="8" name="TextBox 7">
            <a:extLst>
              <a:ext uri="{FF2B5EF4-FFF2-40B4-BE49-F238E27FC236}">
                <a16:creationId xmlns:a16="http://schemas.microsoft.com/office/drawing/2014/main" id="{4D3DBB06-F4F6-B1A4-0D1B-6EBB9D3B9482}"/>
              </a:ext>
            </a:extLst>
          </p:cNvPr>
          <p:cNvSpPr txBox="1">
            <a:spLocks/>
          </p:cNvSpPr>
          <p:nvPr/>
        </p:nvSpPr>
        <p:spPr>
          <a:xfrm>
            <a:off x="399086" y="4623127"/>
            <a:ext cx="4172914" cy="1362878"/>
          </a:xfrm>
          <a:prstGeom prst="rect">
            <a:avLst/>
          </a:prstGeom>
          <a:solidFill>
            <a:srgbClr val="F4F2EF"/>
          </a:solidFill>
          <a:ln>
            <a:noFill/>
          </a:ln>
        </p:spPr>
        <p:txBody>
          <a:bodyPr wrap="square" lIns="60960" rIns="60960" rtlCol="0">
            <a:noAutofit/>
          </a:bodyPr>
          <a:lstStyle/>
          <a:p>
            <a:pPr algn="just">
              <a:lnSpc>
                <a:spcPct val="150000"/>
              </a:lnSpc>
              <a:tabLst>
                <a:tab pos="185415" algn="l"/>
              </a:tabLst>
              <a:defRPr/>
            </a:pPr>
            <a:r>
              <a:rPr lang="en-US" dirty="0">
                <a:latin typeface="Arial" panose="020B0604020202020204" pitchFamily="34" charset="0"/>
                <a:ea typeface="Tahoma" pitchFamily="34" charset="0"/>
                <a:cs typeface="Arial" panose="020B0604020202020204" pitchFamily="34" charset="0"/>
              </a:rPr>
              <a:t>Sectors covered include handicrafts, handloom, khadi, coir, agro-processing, etc.</a:t>
            </a:r>
          </a:p>
          <a:p>
            <a:pPr>
              <a:lnSpc>
                <a:spcPct val="150000"/>
              </a:lnSpc>
              <a:tabLst>
                <a:tab pos="185415" algn="l"/>
              </a:tabLst>
              <a:defRPr/>
            </a:pPr>
            <a:endParaRPr lang="en-US" dirty="0">
              <a:latin typeface="Arial" panose="020B0604020202020204" pitchFamily="34" charset="0"/>
              <a:ea typeface="Tahoma" pitchFamily="34" charset="0"/>
              <a:cs typeface="Arial" panose="020B0604020202020204" pitchFamily="34" charset="0"/>
            </a:endParaRPr>
          </a:p>
        </p:txBody>
      </p:sp>
      <p:sp>
        <p:nvSpPr>
          <p:cNvPr id="9" name="TextBox 8">
            <a:extLst>
              <a:ext uri="{FF2B5EF4-FFF2-40B4-BE49-F238E27FC236}">
                <a16:creationId xmlns:a16="http://schemas.microsoft.com/office/drawing/2014/main" id="{EEDA530B-5DAE-5ABB-CAFE-D97FF1974DC5}"/>
              </a:ext>
            </a:extLst>
          </p:cNvPr>
          <p:cNvSpPr txBox="1">
            <a:spLocks/>
          </p:cNvSpPr>
          <p:nvPr/>
        </p:nvSpPr>
        <p:spPr>
          <a:xfrm>
            <a:off x="399086" y="421456"/>
            <a:ext cx="11394310" cy="513492"/>
          </a:xfrm>
          <a:prstGeom prst="rect">
            <a:avLst/>
          </a:prstGeom>
          <a:solidFill>
            <a:srgbClr val="F4F2EF"/>
          </a:solidFill>
          <a:ln>
            <a:noFill/>
          </a:ln>
        </p:spPr>
        <p:txBody>
          <a:bodyPr wrap="square" lIns="60960" rIns="60960" rtlCol="0">
            <a:noAutofit/>
          </a:bodyPr>
          <a:lstStyle/>
          <a:p>
            <a:pPr eaLnBrk="1" hangingPunct="1">
              <a:lnSpc>
                <a:spcPct val="90000"/>
              </a:lnSpc>
            </a:pPr>
            <a:r>
              <a:rPr lang="en-US" altLang="en-US" sz="2600" b="1" dirty="0">
                <a:latin typeface="Arial" panose="020B0604020202020204" pitchFamily="34" charset="0"/>
                <a:cs typeface="Arial" panose="020B0604020202020204" pitchFamily="34" charset="0"/>
              </a:rPr>
              <a:t>Scheme of Fund for Regeneration of Traditional Industries (SFURTI)</a:t>
            </a:r>
          </a:p>
        </p:txBody>
      </p:sp>
    </p:spTree>
    <p:extLst>
      <p:ext uri="{BB962C8B-B14F-4D97-AF65-F5344CB8AC3E}">
        <p14:creationId xmlns:p14="http://schemas.microsoft.com/office/powerpoint/2010/main" val="238818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AA71C443-5ACA-9A78-508A-95CD3D042103}"/>
              </a:ext>
            </a:extLst>
          </p:cNvPr>
          <p:cNvSpPr/>
          <p:nvPr/>
        </p:nvSpPr>
        <p:spPr>
          <a:xfrm>
            <a:off x="443415" y="74951"/>
            <a:ext cx="11505429" cy="646064"/>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chemeClr val="bg1">
              <a:lumMod val="95000"/>
            </a:schemeClr>
          </a:solidFill>
          <a:ln w="19050">
            <a:noFill/>
            <a:prstDash val="dash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sz="2800" b="1" dirty="0">
                <a:solidFill>
                  <a:schemeClr val="tx1"/>
                </a:solidFill>
                <a:latin typeface="Arial" panose="020B0604020202020204" pitchFamily="34" charset="0"/>
                <a:cs typeface="Arial" panose="020B0604020202020204" pitchFamily="34" charset="0"/>
              </a:rPr>
              <a:t>Marketing</a:t>
            </a:r>
          </a:p>
        </p:txBody>
      </p:sp>
      <p:sp>
        <p:nvSpPr>
          <p:cNvPr id="5" name="TextBox 4">
            <a:extLst>
              <a:ext uri="{FF2B5EF4-FFF2-40B4-BE49-F238E27FC236}">
                <a16:creationId xmlns:a16="http://schemas.microsoft.com/office/drawing/2014/main" id="{942B92A6-1B06-7B38-7AA2-860701585157}"/>
              </a:ext>
            </a:extLst>
          </p:cNvPr>
          <p:cNvSpPr txBox="1">
            <a:spLocks/>
          </p:cNvSpPr>
          <p:nvPr/>
        </p:nvSpPr>
        <p:spPr>
          <a:xfrm>
            <a:off x="443413" y="3752067"/>
            <a:ext cx="6451207" cy="2286411"/>
          </a:xfrm>
          <a:prstGeom prst="rect">
            <a:avLst/>
          </a:prstGeom>
          <a:solidFill>
            <a:schemeClr val="accent5">
              <a:lumMod val="20000"/>
              <a:lumOff val="80000"/>
            </a:schemeClr>
          </a:solidFill>
          <a:ln>
            <a:noFill/>
          </a:ln>
        </p:spPr>
        <p:txBody>
          <a:bodyPr wrap="square" lIns="60960" rIns="60960" rtlCol="0">
            <a:noAutofit/>
          </a:bodyPr>
          <a:lstStyle/>
          <a:p>
            <a:pPr algn="just">
              <a:lnSpc>
                <a:spcPct val="150000"/>
              </a:lnSpc>
              <a:tabLst>
                <a:tab pos="185415" algn="l"/>
              </a:tabLst>
              <a:defRPr/>
            </a:pPr>
            <a:r>
              <a:rPr lang="en-US" sz="2000" dirty="0">
                <a:latin typeface="Arial" panose="020B0604020202020204" pitchFamily="34" charset="0"/>
                <a:ea typeface="Tahoma" pitchFamily="34" charset="0"/>
                <a:cs typeface="Arial" panose="020B0604020202020204" pitchFamily="34" charset="0"/>
              </a:rPr>
              <a:t>KVIC undertakes Marketing activities through network of </a:t>
            </a:r>
            <a:r>
              <a:rPr lang="en-US" sz="2000" b="1" dirty="0">
                <a:latin typeface="Arial" panose="020B0604020202020204" pitchFamily="34" charset="0"/>
                <a:ea typeface="Tahoma" pitchFamily="34" charset="0"/>
                <a:cs typeface="Arial" panose="020B0604020202020204" pitchFamily="34" charset="0"/>
              </a:rPr>
              <a:t>8061 sales outlet</a:t>
            </a:r>
            <a:r>
              <a:rPr lang="en-US" sz="2000" dirty="0">
                <a:latin typeface="Arial" panose="020B0604020202020204" pitchFamily="34" charset="0"/>
                <a:ea typeface="Tahoma" pitchFamily="34" charset="0"/>
                <a:cs typeface="Arial" panose="020B0604020202020204" pitchFamily="34" charset="0"/>
              </a:rPr>
              <a:t>s:</a:t>
            </a:r>
          </a:p>
          <a:p>
            <a:pPr marL="285750" indent="-285750">
              <a:lnSpc>
                <a:spcPct val="150000"/>
              </a:lnSpc>
              <a:buFont typeface="Arial" panose="020B0604020202020204" pitchFamily="34" charset="0"/>
              <a:buChar char="•"/>
              <a:tabLst>
                <a:tab pos="185415" algn="l"/>
              </a:tabLst>
              <a:defRPr/>
            </a:pPr>
            <a:r>
              <a:rPr lang="en-US" sz="2000" b="1" dirty="0">
                <a:latin typeface="Arial" panose="020B0604020202020204" pitchFamily="34" charset="0"/>
                <a:ea typeface="Tahoma" pitchFamily="34" charset="0"/>
                <a:cs typeface="Arial" panose="020B0604020202020204" pitchFamily="34" charset="0"/>
              </a:rPr>
              <a:t>8 DSOs </a:t>
            </a:r>
            <a:r>
              <a:rPr lang="en-US" sz="2000" dirty="0">
                <a:latin typeface="Arial" panose="020B0604020202020204" pitchFamily="34" charset="0"/>
                <a:ea typeface="Tahoma" pitchFamily="34" charset="0"/>
                <a:cs typeface="Arial" panose="020B0604020202020204" pitchFamily="34" charset="0"/>
              </a:rPr>
              <a:t>“Khadi India” supported by their 18 branches</a:t>
            </a:r>
          </a:p>
          <a:p>
            <a:pPr marL="285750" indent="-285750">
              <a:lnSpc>
                <a:spcPct val="150000"/>
              </a:lnSpc>
              <a:buFont typeface="Arial" panose="020B0604020202020204" pitchFamily="34" charset="0"/>
              <a:buChar char="•"/>
              <a:tabLst>
                <a:tab pos="185415" algn="l"/>
              </a:tabLst>
              <a:defRPr/>
            </a:pPr>
            <a:r>
              <a:rPr lang="en-US" sz="2000" b="1" dirty="0">
                <a:latin typeface="Arial" panose="020B0604020202020204" pitchFamily="34" charset="0"/>
                <a:ea typeface="Tahoma" pitchFamily="34" charset="0"/>
                <a:cs typeface="Arial" panose="020B0604020202020204" pitchFamily="34" charset="0"/>
              </a:rPr>
              <a:t>8035 Khadi sales outlets </a:t>
            </a:r>
            <a:r>
              <a:rPr lang="en-US" sz="2000" dirty="0">
                <a:latin typeface="Arial" panose="020B0604020202020204" pitchFamily="34" charset="0"/>
                <a:ea typeface="Tahoma" pitchFamily="34" charset="0"/>
                <a:cs typeface="Arial" panose="020B0604020202020204" pitchFamily="34" charset="0"/>
              </a:rPr>
              <a:t>(KIs, KVIBs, etc.) </a:t>
            </a:r>
          </a:p>
        </p:txBody>
      </p:sp>
      <p:sp>
        <p:nvSpPr>
          <p:cNvPr id="6" name="TextBox 5">
            <a:extLst>
              <a:ext uri="{FF2B5EF4-FFF2-40B4-BE49-F238E27FC236}">
                <a16:creationId xmlns:a16="http://schemas.microsoft.com/office/drawing/2014/main" id="{22EB89C9-D1BF-375B-BA93-F899AAAADEB7}"/>
              </a:ext>
            </a:extLst>
          </p:cNvPr>
          <p:cNvSpPr txBox="1">
            <a:spLocks/>
          </p:cNvSpPr>
          <p:nvPr/>
        </p:nvSpPr>
        <p:spPr>
          <a:xfrm>
            <a:off x="7075357" y="3752067"/>
            <a:ext cx="4873486" cy="984177"/>
          </a:xfrm>
          <a:prstGeom prst="rect">
            <a:avLst/>
          </a:prstGeom>
          <a:solidFill>
            <a:schemeClr val="accent5">
              <a:lumMod val="20000"/>
              <a:lumOff val="80000"/>
            </a:schemeClr>
          </a:solidFill>
          <a:ln>
            <a:noFill/>
          </a:ln>
        </p:spPr>
        <p:txBody>
          <a:bodyPr wrap="square" lIns="60960" rIns="60960" rtlCol="0">
            <a:noAutofit/>
          </a:bodyPr>
          <a:lstStyle/>
          <a:p>
            <a:pPr>
              <a:lnSpc>
                <a:spcPct val="150000"/>
              </a:lnSpc>
              <a:tabLst>
                <a:tab pos="185415" algn="l"/>
              </a:tabLst>
              <a:defRPr/>
            </a:pPr>
            <a:r>
              <a:rPr lang="en-US" sz="2000" b="1" dirty="0">
                <a:latin typeface="Arial" panose="020B0604020202020204" pitchFamily="34" charset="0"/>
                <a:ea typeface="Tahoma" pitchFamily="34" charset="0"/>
                <a:cs typeface="Arial" panose="020B0604020202020204" pitchFamily="34" charset="0"/>
              </a:rPr>
              <a:t>Khadi Lounges - </a:t>
            </a:r>
            <a:r>
              <a:rPr lang="en-US" sz="2000" dirty="0">
                <a:latin typeface="Arial" panose="020B0604020202020204" pitchFamily="34" charset="0"/>
                <a:ea typeface="Tahoma" pitchFamily="34" charset="0"/>
                <a:cs typeface="Arial" panose="020B0604020202020204" pitchFamily="34" charset="0"/>
              </a:rPr>
              <a:t>New Delhi, Mumbai, Jaipur, Bhopal, Goa and </a:t>
            </a:r>
            <a:r>
              <a:rPr lang="en-US" sz="2000" dirty="0" err="1">
                <a:latin typeface="Arial" panose="020B0604020202020204" pitchFamily="34" charset="0"/>
                <a:ea typeface="Tahoma" pitchFamily="34" charset="0"/>
                <a:cs typeface="Arial" panose="020B0604020202020204" pitchFamily="34" charset="0"/>
              </a:rPr>
              <a:t>Kevadia</a:t>
            </a:r>
            <a:r>
              <a:rPr lang="en-US" sz="2000" dirty="0">
                <a:latin typeface="Arial" panose="020B0604020202020204" pitchFamily="34" charset="0"/>
                <a:ea typeface="Tahoma" pitchFamily="34" charset="0"/>
                <a:cs typeface="Arial" panose="020B0604020202020204" pitchFamily="34" charset="0"/>
              </a:rPr>
              <a:t>(Gujarat) </a:t>
            </a:r>
          </a:p>
        </p:txBody>
      </p:sp>
      <p:sp>
        <p:nvSpPr>
          <p:cNvPr id="7" name="TextBox 6">
            <a:extLst>
              <a:ext uri="{FF2B5EF4-FFF2-40B4-BE49-F238E27FC236}">
                <a16:creationId xmlns:a16="http://schemas.microsoft.com/office/drawing/2014/main" id="{6582320F-4A77-E963-5A90-93482E6F526A}"/>
              </a:ext>
            </a:extLst>
          </p:cNvPr>
          <p:cNvSpPr txBox="1">
            <a:spLocks/>
          </p:cNvSpPr>
          <p:nvPr/>
        </p:nvSpPr>
        <p:spPr>
          <a:xfrm>
            <a:off x="7075357" y="4967303"/>
            <a:ext cx="4873486" cy="1071175"/>
          </a:xfrm>
          <a:prstGeom prst="rect">
            <a:avLst/>
          </a:prstGeom>
          <a:solidFill>
            <a:schemeClr val="accent5">
              <a:lumMod val="20000"/>
              <a:lumOff val="80000"/>
            </a:schemeClr>
          </a:solidFill>
          <a:ln>
            <a:noFill/>
          </a:ln>
        </p:spPr>
        <p:txBody>
          <a:bodyPr wrap="square" lIns="60960" rIns="60960" rtlCol="0">
            <a:noAutofit/>
          </a:bodyPr>
          <a:lstStyle/>
          <a:p>
            <a:pPr>
              <a:lnSpc>
                <a:spcPct val="150000"/>
              </a:lnSpc>
              <a:tabLst>
                <a:tab pos="185415" algn="l"/>
              </a:tabLst>
              <a:defRPr/>
            </a:pPr>
            <a:r>
              <a:rPr lang="en-US" sz="2000" b="1" dirty="0">
                <a:latin typeface="Arial" panose="020B0604020202020204" pitchFamily="34" charset="0"/>
                <a:ea typeface="Tahoma" pitchFamily="34" charset="0"/>
                <a:cs typeface="Arial" panose="020B0604020202020204" pitchFamily="34" charset="0"/>
              </a:rPr>
              <a:t>Khadi outlets at airports </a:t>
            </a:r>
            <a:r>
              <a:rPr lang="en-US" sz="2000" dirty="0">
                <a:latin typeface="Arial" panose="020B0604020202020204" pitchFamily="34" charset="0"/>
                <a:ea typeface="Tahoma" pitchFamily="34" charset="0"/>
                <a:cs typeface="Arial" panose="020B0604020202020204" pitchFamily="34" charset="0"/>
              </a:rPr>
              <a:t>- Ahmadabad, Varanasi and Vishakhapatnam </a:t>
            </a:r>
          </a:p>
        </p:txBody>
      </p:sp>
      <p:sp>
        <p:nvSpPr>
          <p:cNvPr id="8" name="TextBox 7">
            <a:extLst>
              <a:ext uri="{FF2B5EF4-FFF2-40B4-BE49-F238E27FC236}">
                <a16:creationId xmlns:a16="http://schemas.microsoft.com/office/drawing/2014/main" id="{6063A17C-4A3B-141C-9422-D135CFA5163B}"/>
              </a:ext>
            </a:extLst>
          </p:cNvPr>
          <p:cNvSpPr txBox="1">
            <a:spLocks/>
          </p:cNvSpPr>
          <p:nvPr/>
        </p:nvSpPr>
        <p:spPr>
          <a:xfrm>
            <a:off x="443413" y="852254"/>
            <a:ext cx="11505430" cy="2625464"/>
          </a:xfrm>
          <a:prstGeom prst="rect">
            <a:avLst/>
          </a:prstGeom>
          <a:solidFill>
            <a:schemeClr val="accent5">
              <a:lumMod val="20000"/>
              <a:lumOff val="80000"/>
            </a:schemeClr>
          </a:solidFill>
          <a:ln>
            <a:noFill/>
          </a:ln>
        </p:spPr>
        <p:txBody>
          <a:bodyPr wrap="square" lIns="60960" rIns="60960" rtlCol="0">
            <a:noAutofit/>
          </a:bodyPr>
          <a:lstStyle/>
          <a:p>
            <a:pPr marL="342900" indent="-342900">
              <a:lnSpc>
                <a:spcPct val="150000"/>
              </a:lnSpc>
              <a:buFont typeface="Arial" panose="020B0604020202020204" pitchFamily="34" charset="0"/>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KVIC organizes </a:t>
            </a:r>
            <a:r>
              <a:rPr lang="en-US" sz="2000" b="1" dirty="0">
                <a:latin typeface="Arial" panose="020B0604020202020204" pitchFamily="34" charset="0"/>
                <a:ea typeface="Tahoma" pitchFamily="34" charset="0"/>
                <a:cs typeface="Arial" panose="020B0604020202020204" pitchFamily="34" charset="0"/>
              </a:rPr>
              <a:t>domestic as well as international exhibitions </a:t>
            </a:r>
            <a:r>
              <a:rPr lang="en-US" sz="2000" dirty="0">
                <a:latin typeface="Arial" panose="020B0604020202020204" pitchFamily="34" charset="0"/>
                <a:ea typeface="Tahoma" pitchFamily="34" charset="0"/>
                <a:cs typeface="Arial" panose="020B0604020202020204" pitchFamily="34" charset="0"/>
              </a:rPr>
              <a:t>to promote and popularize KVI products</a:t>
            </a:r>
          </a:p>
          <a:p>
            <a:pPr marL="285750" indent="-285750">
              <a:lnSpc>
                <a:spcPct val="150000"/>
              </a:lnSpc>
              <a:buFont typeface="Arial" panose="020B0604020202020204" pitchFamily="34" charset="0"/>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Domestic exhibitions proved as a cost-effective medium for publicity</a:t>
            </a:r>
          </a:p>
          <a:p>
            <a:pPr marL="285750" indent="-285750">
              <a:lnSpc>
                <a:spcPct val="150000"/>
              </a:lnSpc>
              <a:buFont typeface="Arial" panose="020B0604020202020204" pitchFamily="34" charset="0"/>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 National-level, Zonal-level, State-level and District level and also special exhibitions, which were organized by other NGOs/ Govt. Departments on different occasions</a:t>
            </a:r>
          </a:p>
        </p:txBody>
      </p:sp>
      <p:sp>
        <p:nvSpPr>
          <p:cNvPr id="15" name="Slide Number Placeholder 14">
            <a:extLst>
              <a:ext uri="{FF2B5EF4-FFF2-40B4-BE49-F238E27FC236}">
                <a16:creationId xmlns:a16="http://schemas.microsoft.com/office/drawing/2014/main" id="{F891B1CE-55DB-414F-7718-33936FD28B8D}"/>
              </a:ext>
            </a:extLst>
          </p:cNvPr>
          <p:cNvSpPr>
            <a:spLocks noGrp="1"/>
          </p:cNvSpPr>
          <p:nvPr>
            <p:ph type="sldNum" sz="quarter" idx="12"/>
          </p:nvPr>
        </p:nvSpPr>
        <p:spPr/>
        <p:txBody>
          <a:bodyPr/>
          <a:lstStyle/>
          <a:p>
            <a:fld id="{8F1D6D02-C7CD-4E21-A981-14B560AA2290}" type="slidenum">
              <a:rPr lang="en-US" altLang="en-US" smtClean="0"/>
              <a:pPr/>
              <a:t>19</a:t>
            </a:fld>
            <a:endParaRPr lang="en-US" altLang="en-US"/>
          </a:p>
        </p:txBody>
      </p:sp>
    </p:spTree>
    <p:extLst>
      <p:ext uri="{BB962C8B-B14F-4D97-AF65-F5344CB8AC3E}">
        <p14:creationId xmlns:p14="http://schemas.microsoft.com/office/powerpoint/2010/main" val="605281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7651" y="2922049"/>
            <a:ext cx="10540537" cy="950458"/>
          </a:xfrm>
          <a:prstGeom prst="rect">
            <a:avLst/>
          </a:prstGeom>
          <a:solidFill>
            <a:schemeClr val="accent5">
              <a:lumMod val="40000"/>
              <a:lumOff val="60000"/>
            </a:schemeClr>
          </a:solidFill>
        </p:spPr>
        <p:txBody>
          <a:bodyPr wrap="square" lIns="117226" tIns="58613" rIns="117226" bIns="58613" anchor="ctr">
            <a:spAutoFit/>
          </a:bodyPr>
          <a:lstStyle/>
          <a:p>
            <a:pPr algn="ctr" fontAlgn="auto">
              <a:lnSpc>
                <a:spcPct val="200000"/>
              </a:lnSpc>
              <a:spcBef>
                <a:spcPts val="0"/>
              </a:spcBef>
              <a:spcAft>
                <a:spcPts val="0"/>
              </a:spcAft>
              <a:defRPr/>
            </a:pPr>
            <a:r>
              <a:rPr lang="en-US" sz="3200" b="1" dirty="0">
                <a:ea typeface="ＭＳ Ｐゴシック" pitchFamily="34" charset="-128"/>
              </a:rPr>
              <a:t>WELCOME</a:t>
            </a:r>
          </a:p>
        </p:txBody>
      </p:sp>
      <p:sp>
        <p:nvSpPr>
          <p:cNvPr id="6147" name="Slide Number Placeholder 3"/>
          <p:cNvSpPr>
            <a:spLocks noGrp="1"/>
          </p:cNvSpPr>
          <p:nvPr>
            <p:ph type="sldNum" sz="quarter" idx="12"/>
          </p:nvPr>
        </p:nvSpPr>
        <p:spPr bwMode="auto">
          <a:noFill/>
          <a:ln>
            <a:miter lim="800000"/>
            <a:headEnd/>
            <a:tailEnd/>
          </a:ln>
        </p:spPr>
        <p:txBody>
          <a:bodyPr/>
          <a:lstStyle/>
          <a:p>
            <a:fld id="{C909FB4D-77A6-439C-82C5-23C5C853199E}" type="slidenum">
              <a:rPr lang="en-US" altLang="en-US">
                <a:latin typeface="Calibri" pitchFamily="34" charset="0"/>
              </a:rPr>
              <a:pPr/>
              <a:t>2</a:t>
            </a:fld>
            <a:endParaRPr lang="en-US" altLang="en-US" dirty="0">
              <a:latin typeface="Calibri"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7046AF-7380-4443-959F-13905A9D8B1E}"/>
              </a:ext>
            </a:extLst>
          </p:cNvPr>
          <p:cNvSpPr>
            <a:spLocks noGrp="1"/>
          </p:cNvSpPr>
          <p:nvPr>
            <p:ph type="sldNum" sz="quarter" idx="12"/>
          </p:nvPr>
        </p:nvSpPr>
        <p:spPr/>
        <p:txBody>
          <a:bodyPr/>
          <a:lstStyle/>
          <a:p>
            <a:fld id="{8F1D6D02-C7CD-4E21-A981-14B560AA2290}" type="slidenum">
              <a:rPr lang="en-US" altLang="en-US" smtClean="0"/>
              <a:pPr/>
              <a:t>20</a:t>
            </a:fld>
            <a:endParaRPr lang="en-US" altLang="en-US"/>
          </a:p>
        </p:txBody>
      </p:sp>
      <p:sp>
        <p:nvSpPr>
          <p:cNvPr id="6" name="TextBox 5">
            <a:extLst>
              <a:ext uri="{FF2B5EF4-FFF2-40B4-BE49-F238E27FC236}">
                <a16:creationId xmlns:a16="http://schemas.microsoft.com/office/drawing/2014/main" id="{9D4F6650-669C-729F-A494-CB2537AB8393}"/>
              </a:ext>
            </a:extLst>
          </p:cNvPr>
          <p:cNvSpPr txBox="1">
            <a:spLocks/>
          </p:cNvSpPr>
          <p:nvPr/>
        </p:nvSpPr>
        <p:spPr>
          <a:xfrm>
            <a:off x="398844" y="76694"/>
            <a:ext cx="11394310" cy="513492"/>
          </a:xfrm>
          <a:prstGeom prst="rect">
            <a:avLst/>
          </a:prstGeom>
          <a:solidFill>
            <a:srgbClr val="F4F2EF"/>
          </a:solidFill>
          <a:ln>
            <a:noFill/>
          </a:ln>
        </p:spPr>
        <p:txBody>
          <a:bodyPr wrap="square" lIns="60960" rIns="60960" rtlCol="0">
            <a:noAutofit/>
          </a:bodyPr>
          <a:lstStyle/>
          <a:p>
            <a:pPr algn="ctr" eaLnBrk="1" hangingPunct="1">
              <a:lnSpc>
                <a:spcPct val="90000"/>
              </a:lnSpc>
            </a:pPr>
            <a:r>
              <a:rPr lang="en-US" altLang="en-US" sz="2800" b="1" dirty="0">
                <a:latin typeface="Arial" panose="020B0604020202020204" pitchFamily="34" charset="0"/>
                <a:cs typeface="Arial" panose="020B0604020202020204" pitchFamily="34" charset="0"/>
              </a:rPr>
              <a:t>Marketing promotion (Exhibitions/fashion shows)</a:t>
            </a:r>
          </a:p>
        </p:txBody>
      </p:sp>
      <p:pic>
        <p:nvPicPr>
          <p:cNvPr id="1026" name="Picture 2" descr="Khadi exhibition and Khadi Kareegar Sammelan inaugurated in Varanasi to  strengthen artisans and traditional arts"/>
          <p:cNvPicPr>
            <a:picLocks noChangeAspect="1" noChangeArrowheads="1"/>
          </p:cNvPicPr>
          <p:nvPr/>
        </p:nvPicPr>
        <p:blipFill rotWithShape="1">
          <a:blip r:embed="rId2">
            <a:extLst>
              <a:ext uri="{28A0092B-C50C-407E-A947-70E740481C1C}">
                <a14:useLocalDpi xmlns:a14="http://schemas.microsoft.com/office/drawing/2010/main" val="0"/>
              </a:ext>
            </a:extLst>
          </a:blip>
          <a:srcRect r="7817" b="17121"/>
          <a:stretch/>
        </p:blipFill>
        <p:spPr bwMode="auto">
          <a:xfrm>
            <a:off x="1228821" y="3807255"/>
            <a:ext cx="4809092" cy="28607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95475" y="754831"/>
            <a:ext cx="4458325" cy="5840841"/>
          </a:xfrm>
          <a:prstGeom prst="rect">
            <a:avLst/>
          </a:prstGeom>
        </p:spPr>
      </p:pic>
      <p:pic>
        <p:nvPicPr>
          <p:cNvPr id="10" name="Picture 9"/>
          <p:cNvPicPr>
            <a:picLocks noChangeAspect="1"/>
          </p:cNvPicPr>
          <p:nvPr/>
        </p:nvPicPr>
        <p:blipFill>
          <a:blip r:embed="rId4"/>
          <a:stretch>
            <a:fillRect/>
          </a:stretch>
        </p:blipFill>
        <p:spPr>
          <a:xfrm>
            <a:off x="1228821" y="732555"/>
            <a:ext cx="4809092" cy="2940036"/>
          </a:xfrm>
          <a:prstGeom prst="rect">
            <a:avLst/>
          </a:prstGeom>
        </p:spPr>
      </p:pic>
    </p:spTree>
    <p:extLst>
      <p:ext uri="{BB962C8B-B14F-4D97-AF65-F5344CB8AC3E}">
        <p14:creationId xmlns:p14="http://schemas.microsoft.com/office/powerpoint/2010/main" val="3229732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28B16C-7508-E786-6C92-6C66C0D2466A}"/>
              </a:ext>
            </a:extLst>
          </p:cNvPr>
          <p:cNvSpPr>
            <a:spLocks noGrp="1"/>
          </p:cNvSpPr>
          <p:nvPr>
            <p:ph type="sldNum" sz="quarter" idx="12"/>
          </p:nvPr>
        </p:nvSpPr>
        <p:spPr/>
        <p:txBody>
          <a:bodyPr/>
          <a:lstStyle/>
          <a:p>
            <a:fld id="{8F1D6D02-C7CD-4E21-A981-14B560AA2290}" type="slidenum">
              <a:rPr lang="en-US" altLang="en-US" smtClean="0"/>
              <a:pPr/>
              <a:t>21</a:t>
            </a:fld>
            <a:endParaRPr lang="en-US" altLang="en-US"/>
          </a:p>
        </p:txBody>
      </p:sp>
      <p:sp>
        <p:nvSpPr>
          <p:cNvPr id="3" name="TextBox 2">
            <a:extLst>
              <a:ext uri="{FF2B5EF4-FFF2-40B4-BE49-F238E27FC236}">
                <a16:creationId xmlns:a16="http://schemas.microsoft.com/office/drawing/2014/main" id="{9A13E670-EFC9-4A01-E488-700A9CB23A08}"/>
              </a:ext>
            </a:extLst>
          </p:cNvPr>
          <p:cNvSpPr txBox="1">
            <a:spLocks/>
          </p:cNvSpPr>
          <p:nvPr/>
        </p:nvSpPr>
        <p:spPr>
          <a:xfrm>
            <a:off x="398845" y="390634"/>
            <a:ext cx="11394310" cy="513492"/>
          </a:xfrm>
          <a:prstGeom prst="rect">
            <a:avLst/>
          </a:prstGeom>
          <a:solidFill>
            <a:srgbClr val="F4F2EF"/>
          </a:solidFill>
          <a:ln>
            <a:noFill/>
          </a:ln>
        </p:spPr>
        <p:txBody>
          <a:bodyPr wrap="square" lIns="60960" rIns="60960" rtlCol="0">
            <a:noAutofit/>
          </a:bodyPr>
          <a:lstStyle/>
          <a:p>
            <a:pPr algn="ctr" eaLnBrk="1" hangingPunct="1">
              <a:lnSpc>
                <a:spcPct val="90000"/>
              </a:lnSpc>
            </a:pPr>
            <a:r>
              <a:rPr lang="en-US" altLang="en-US" sz="2800" b="1" dirty="0">
                <a:latin typeface="Arial" panose="020B0604020202020204" pitchFamily="34" charset="0"/>
                <a:cs typeface="Arial" panose="020B0604020202020204" pitchFamily="34" charset="0"/>
              </a:rPr>
              <a:t>Capacity Building </a:t>
            </a:r>
          </a:p>
        </p:txBody>
      </p:sp>
      <p:sp>
        <p:nvSpPr>
          <p:cNvPr id="4" name="Rectangle 2">
            <a:extLst>
              <a:ext uri="{FF2B5EF4-FFF2-40B4-BE49-F238E27FC236}">
                <a16:creationId xmlns:a16="http://schemas.microsoft.com/office/drawing/2014/main" id="{BD86BF69-4A7C-FA00-2C57-592ABE38691D}"/>
              </a:ext>
            </a:extLst>
          </p:cNvPr>
          <p:cNvSpPr>
            <a:spLocks noChangeArrowheads="1"/>
          </p:cNvSpPr>
          <p:nvPr/>
        </p:nvSpPr>
        <p:spPr bwMode="auto">
          <a:xfrm>
            <a:off x="442913" y="1060450"/>
            <a:ext cx="5238360" cy="5555367"/>
          </a:xfrm>
          <a:prstGeom prst="rect">
            <a:avLst/>
          </a:prstGeom>
          <a:solidFill>
            <a:schemeClr val="accent5">
              <a:lumMod val="20000"/>
              <a:lumOff val="80000"/>
            </a:schemeClr>
          </a:solidFill>
          <a:ln>
            <a:noFill/>
          </a:ln>
        </p:spPr>
        <p:txBody>
          <a:bodyPr wrap="square">
            <a:spAutoFit/>
          </a:bodyPr>
          <a:lstStyle>
            <a:lvl1pPr marL="895350" indent="-457200">
              <a:defRPr>
                <a:solidFill>
                  <a:schemeClr val="tx1"/>
                </a:solidFill>
                <a:latin typeface="Arial" panose="020B0604020202020204" pitchFamily="34" charset="0"/>
                <a:cs typeface="Arial" panose="020B0604020202020204" pitchFamily="34" charset="0"/>
              </a:defRPr>
            </a:lvl1pPr>
            <a:lvl2pPr marL="2857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1" indent="0" algn="just">
              <a:spcAft>
                <a:spcPts val="600"/>
              </a:spcAft>
            </a:pPr>
            <a:r>
              <a:rPr lang="en-US" altLang="en-US" sz="2000" b="1" dirty="0">
                <a:ea typeface="Tahoma" panose="020B0604030504040204" pitchFamily="34" charset="0"/>
              </a:rPr>
              <a:t>Imparts need based training under various KVI disciplines</a:t>
            </a:r>
          </a:p>
          <a:p>
            <a:pPr marL="0" lvl="1" indent="0" algn="just">
              <a:lnSpc>
                <a:spcPct val="150000"/>
              </a:lnSpc>
            </a:pPr>
            <a:r>
              <a:rPr lang="en-US" altLang="en-US" sz="2000" b="1" dirty="0">
                <a:ea typeface="Tahoma" panose="020B0604030504040204" pitchFamily="34" charset="0"/>
              </a:rPr>
              <a:t>Objectives :</a:t>
            </a:r>
          </a:p>
          <a:p>
            <a:pPr marL="457200" indent="-284163">
              <a:buFont typeface="Arial" pitchFamily="34" charset="0"/>
              <a:buChar char="•"/>
            </a:pPr>
            <a:r>
              <a:rPr lang="en-US" altLang="en-US" sz="2000" dirty="0">
                <a:ea typeface="Tahoma" panose="020B0604030504040204" pitchFamily="34" charset="0"/>
              </a:rPr>
              <a:t>Skill Upgradation to persons engaged in KVI sector </a:t>
            </a:r>
          </a:p>
          <a:p>
            <a:pPr marL="457200" indent="-284163">
              <a:buFont typeface="Arial" pitchFamily="34" charset="0"/>
              <a:buChar char="•"/>
            </a:pPr>
            <a:r>
              <a:rPr lang="en-US" altLang="en-US" sz="2000" dirty="0">
                <a:ea typeface="Tahoma" panose="020B0604030504040204" pitchFamily="34" charset="0"/>
              </a:rPr>
              <a:t>Creating Entrepreneurial ecosystem </a:t>
            </a:r>
          </a:p>
          <a:p>
            <a:pPr marL="457200" indent="-284163">
              <a:buFont typeface="Arial" pitchFamily="34" charset="0"/>
              <a:buChar char="•"/>
            </a:pPr>
            <a:r>
              <a:rPr lang="en-US" altLang="en-US" sz="2000" dirty="0">
                <a:ea typeface="Tahoma" panose="020B0604030504040204" pitchFamily="34" charset="0"/>
              </a:rPr>
              <a:t>To create cadre of trained and skilled staff </a:t>
            </a:r>
          </a:p>
          <a:p>
            <a:pPr marL="0" lvl="1" indent="-171450">
              <a:lnSpc>
                <a:spcPct val="150000"/>
              </a:lnSpc>
              <a:spcBef>
                <a:spcPts val="600"/>
              </a:spcBef>
              <a:spcAft>
                <a:spcPts val="600"/>
              </a:spcAft>
            </a:pPr>
            <a:r>
              <a:rPr lang="en-US" altLang="en-US" sz="2000" b="1" dirty="0">
                <a:solidFill>
                  <a:schemeClr val="tx1"/>
                </a:solidFill>
                <a:ea typeface="Tahoma" panose="020B0604030504040204" pitchFamily="34" charset="0"/>
              </a:rPr>
              <a:t>Target group of beneficiaries:</a:t>
            </a:r>
          </a:p>
          <a:p>
            <a:pPr marL="457200" indent="-284163" eaLnBrk="1" hangingPunct="1">
              <a:buFont typeface="Arial" pitchFamily="34" charset="0"/>
              <a:buChar char="•"/>
            </a:pPr>
            <a:r>
              <a:rPr lang="en-US" altLang="en-US" sz="2000" b="0" dirty="0">
                <a:solidFill>
                  <a:schemeClr val="tx1"/>
                </a:solidFill>
                <a:ea typeface="Tahoma" panose="020B0604030504040204" pitchFamily="34" charset="0"/>
              </a:rPr>
              <a:t>Unemployed youths.</a:t>
            </a:r>
          </a:p>
          <a:p>
            <a:pPr marL="457200" indent="-284163" algn="l" eaLnBrk="1" hangingPunct="1">
              <a:buFont typeface="Arial" pitchFamily="34" charset="0"/>
              <a:buChar char="•"/>
            </a:pPr>
            <a:r>
              <a:rPr lang="en-US" altLang="en-US" sz="2000" b="0" dirty="0">
                <a:solidFill>
                  <a:schemeClr val="tx1"/>
                </a:solidFill>
                <a:ea typeface="Tahoma" panose="020B0604030504040204" pitchFamily="34" charset="0"/>
              </a:rPr>
              <a:t>In-job Artisans/Supervisors working at Khadi</a:t>
            </a:r>
            <a:r>
              <a:rPr lang="en-US" altLang="en-US" sz="2000" b="0" baseline="0" dirty="0">
                <a:solidFill>
                  <a:schemeClr val="tx1"/>
                </a:solidFill>
                <a:ea typeface="Tahoma" panose="020B0604030504040204" pitchFamily="34" charset="0"/>
              </a:rPr>
              <a:t> and village industries </a:t>
            </a:r>
            <a:r>
              <a:rPr lang="en-US" altLang="en-US" sz="2000" b="0" dirty="0">
                <a:solidFill>
                  <a:schemeClr val="tx1"/>
                </a:solidFill>
                <a:ea typeface="Tahoma" panose="020B0604030504040204" pitchFamily="34" charset="0"/>
              </a:rPr>
              <a:t>institutions.</a:t>
            </a:r>
          </a:p>
          <a:p>
            <a:pPr marL="457200" indent="-284163" algn="l" eaLnBrk="1" hangingPunct="1">
              <a:buFont typeface="Arial" pitchFamily="34" charset="0"/>
              <a:buChar char="•"/>
            </a:pPr>
            <a:r>
              <a:rPr lang="en-US" altLang="en-US" sz="2000" b="0" dirty="0">
                <a:solidFill>
                  <a:schemeClr val="tx1"/>
                </a:solidFill>
                <a:ea typeface="Tahoma" panose="020B0604030504040204" pitchFamily="34" charset="0"/>
              </a:rPr>
              <a:t>Prospective Entrepreneurs</a:t>
            </a:r>
          </a:p>
          <a:p>
            <a:pPr marL="457200" indent="-284163" algn="l" eaLnBrk="1" hangingPunct="1">
              <a:buFont typeface="Arial" pitchFamily="34" charset="0"/>
              <a:buChar char="•"/>
            </a:pPr>
            <a:r>
              <a:rPr lang="en-US" altLang="en-US" sz="2000" b="0" dirty="0">
                <a:solidFill>
                  <a:schemeClr val="tx1"/>
                </a:solidFill>
                <a:ea typeface="Tahoma" panose="020B0604030504040204" pitchFamily="34" charset="0"/>
              </a:rPr>
              <a:t>Employees of KVIC, State KVIBs and KVI institutions.</a:t>
            </a:r>
          </a:p>
          <a:p>
            <a:pPr marL="457200" indent="-284163" algn="l" eaLnBrk="1" hangingPunct="1">
              <a:buFont typeface="Arial" pitchFamily="34" charset="0"/>
              <a:buChar char="•"/>
            </a:pPr>
            <a:r>
              <a:rPr lang="en-US" altLang="en-US" sz="2000" b="0" dirty="0">
                <a:solidFill>
                  <a:schemeClr val="tx1"/>
                </a:solidFill>
                <a:ea typeface="Tahoma" panose="020B0604030504040204" pitchFamily="34" charset="0"/>
              </a:rPr>
              <a:t>PMEGP beneficiaries</a:t>
            </a:r>
            <a:endParaRPr lang="en-US" sz="2000" kern="1200" dirty="0">
              <a:ea typeface="Tahoma" panose="020B0604030504040204" pitchFamily="34" charset="0"/>
            </a:endParaRPr>
          </a:p>
        </p:txBody>
      </p:sp>
      <p:graphicFrame>
        <p:nvGraphicFramePr>
          <p:cNvPr id="6" name="Group 44">
            <a:extLst>
              <a:ext uri="{FF2B5EF4-FFF2-40B4-BE49-F238E27FC236}">
                <a16:creationId xmlns:a16="http://schemas.microsoft.com/office/drawing/2014/main" id="{B5555999-C583-E5D6-DE65-9233E9D9D99F}"/>
              </a:ext>
            </a:extLst>
          </p:cNvPr>
          <p:cNvGraphicFramePr>
            <a:graphicFrameLocks noGrp="1"/>
          </p:cNvGraphicFramePr>
          <p:nvPr>
            <p:extLst>
              <p:ext uri="{D42A27DB-BD31-4B8C-83A1-F6EECF244321}">
                <p14:modId xmlns:p14="http://schemas.microsoft.com/office/powerpoint/2010/main" val="3758834170"/>
              </p:ext>
            </p:extLst>
          </p:nvPr>
        </p:nvGraphicFramePr>
        <p:xfrm>
          <a:off x="6245010" y="1060450"/>
          <a:ext cx="5548146" cy="2874934"/>
        </p:xfrm>
        <a:graphic>
          <a:graphicData uri="http://schemas.openxmlformats.org/drawingml/2006/table">
            <a:tbl>
              <a:tblPr/>
              <a:tblGrid>
                <a:gridCol w="4754278">
                  <a:extLst>
                    <a:ext uri="{9D8B030D-6E8A-4147-A177-3AD203B41FA5}">
                      <a16:colId xmlns:a16="http://schemas.microsoft.com/office/drawing/2014/main" val="20000"/>
                    </a:ext>
                  </a:extLst>
                </a:gridCol>
                <a:gridCol w="793868">
                  <a:extLst>
                    <a:ext uri="{9D8B030D-6E8A-4147-A177-3AD203B41FA5}">
                      <a16:colId xmlns:a16="http://schemas.microsoft.com/office/drawing/2014/main" val="20001"/>
                    </a:ext>
                  </a:extLst>
                </a:gridCol>
              </a:tblGrid>
              <a:tr h="336088">
                <a:tc gridSpan="2">
                  <a:txBody>
                    <a:bodyPr/>
                    <a:lstStyle>
                      <a:lvl1pPr>
                        <a:spcBef>
                          <a:spcPct val="20000"/>
                        </a:spcBef>
                        <a:buFont typeface="Arial" panose="020B0604020202020204" pitchFamily="34" charset="0"/>
                        <a:tabLst>
                          <a:tab pos="457200" algn="l"/>
                          <a:tab pos="2743200" algn="ctr"/>
                          <a:tab pos="5486400" algn="r"/>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 pos="2743200" algn="ctr"/>
                          <a:tab pos="5486400" algn="r"/>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 pos="2743200" algn="ctr"/>
                          <a:tab pos="5486400" algn="r"/>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2743200" algn="ctr"/>
                          <a:tab pos="5486400" algn="r"/>
                        </a:tabLst>
                      </a:pP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INFRASTRUCTURE</a:t>
                      </a:r>
                      <a:endPar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3" marR="6858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hMerge="1">
                  <a:txBody>
                    <a:bodyPr/>
                    <a:lstStyle>
                      <a:lvl1pPr>
                        <a:spcBef>
                          <a:spcPct val="20000"/>
                        </a:spcBef>
                        <a:buFont typeface="Arial" panose="020B0604020202020204" pitchFamily="34" charset="0"/>
                        <a:tabLst>
                          <a:tab pos="457200" algn="l"/>
                          <a:tab pos="2743200" algn="ctr"/>
                          <a:tab pos="5486400" algn="r"/>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 pos="2743200" algn="ctr"/>
                          <a:tab pos="5486400" algn="r"/>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 pos="2743200" algn="ctr"/>
                          <a:tab pos="5486400" algn="r"/>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 pos="2743200" algn="ctr"/>
                          <a:tab pos="5486400" algn="r"/>
                        </a:tabLst>
                        <a:defRPr>
                          <a:solidFill>
                            <a:schemeClr val="tx1"/>
                          </a:solidFill>
                          <a:latin typeface="Calibri" panose="020F0502020204030204" pitchFamily="34"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tab pos="457200" algn="l"/>
                          <a:tab pos="2743200" algn="ctr"/>
                          <a:tab pos="5486400" algn="r"/>
                        </a:tabLst>
                      </a:pPr>
                      <a:endParaRPr kumimoji="0" lang="en-US" altLang="en-US" sz="1600" b="0" i="0" u="none" strike="noStrike" cap="none" normalizeH="0" baseline="0">
                        <a:ln>
                          <a:noFill/>
                        </a:ln>
                        <a:solidFill>
                          <a:schemeClr val="tx1"/>
                        </a:solidFill>
                        <a:effectLst/>
                        <a:latin typeface="Tahoma" pitchFamily="34" charset="0"/>
                        <a:ea typeface="Times New Roman" panose="02020603050405020304" pitchFamily="18" charset="0"/>
                        <a:cs typeface="Tahoma" pitchFamily="34" charset="0"/>
                      </a:endParaRPr>
                    </a:p>
                  </a:txBody>
                  <a:tcPr marL="68582" marR="68582"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386">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457200" algn="l"/>
                          <a:tab pos="2743200" algn="ctr"/>
                          <a:tab pos="5486400" algn="r"/>
                        </a:tabLst>
                      </a:pP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 Departmental Training Centres</a:t>
                      </a:r>
                    </a:p>
                  </a:txBody>
                  <a:tcPr marL="68583" marR="68583"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00000"/>
                        </a:lnSpc>
                      </a:pPr>
                      <a:r>
                        <a:rPr lang="en-US" sz="1800" b="0" dirty="0">
                          <a:latin typeface="Arial" panose="020B0604020202020204" pitchFamily="34" charset="0"/>
                          <a:cs typeface="Arial" panose="020B0604020202020204" pitchFamily="34" charset="0"/>
                        </a:rPr>
                        <a:t>18</a:t>
                      </a:r>
                    </a:p>
                  </a:txBody>
                  <a:tcPr marL="68583" marR="6858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645920">
                <a:tc>
                  <a:txBody>
                    <a:bodyPr/>
                    <a:lstStyle/>
                    <a:p>
                      <a:pPr marL="0" marR="0" lvl="0" indent="0" algn="just" defTabSz="914400" rtl="0" eaLnBrk="1" fontAlgn="base" latinLnBrk="0" hangingPunct="1">
                        <a:lnSpc>
                          <a:spcPct val="150000"/>
                        </a:lnSpc>
                        <a:spcBef>
                          <a:spcPct val="0"/>
                        </a:spcBef>
                        <a:spcAft>
                          <a:spcPct val="0"/>
                        </a:spcAft>
                        <a:buClrTx/>
                        <a:buSzTx/>
                        <a:buFontTx/>
                        <a:buNone/>
                        <a:tabLst>
                          <a:tab pos="457200" algn="l"/>
                          <a:tab pos="2743200" algn="ctr"/>
                          <a:tab pos="5486400" algn="r"/>
                        </a:tabLst>
                        <a:defRPr/>
                      </a:pP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II. Non- departmental training </a:t>
                      </a:r>
                      <a:r>
                        <a:rPr kumimoji="0" lang="en-US" altLang="en-US" sz="1800" b="1"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Centres</a:t>
                      </a: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just" defTabSz="914400" rtl="0" eaLnBrk="1" fontAlgn="base" latinLnBrk="0" hangingPunct="1">
                        <a:lnSpc>
                          <a:spcPct val="100000"/>
                        </a:lnSpc>
                        <a:spcBef>
                          <a:spcPct val="0"/>
                        </a:spcBef>
                        <a:spcAft>
                          <a:spcPct val="0"/>
                        </a:spcAft>
                        <a:buClrTx/>
                        <a:buSzTx/>
                        <a:buFontTx/>
                        <a:buNone/>
                        <a:tabLst>
                          <a:tab pos="457200" algn="l"/>
                          <a:tab pos="2743200" algn="ctr"/>
                          <a:tab pos="5486400" algn="r"/>
                        </a:tabLst>
                        <a:defRPr/>
                      </a:pP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State KVI Boards Departmental Training Centre</a:t>
                      </a:r>
                    </a:p>
                    <a:p>
                      <a:pPr marL="0" marR="0" lvl="0" indent="0" algn="just" defTabSz="914400" rtl="0" eaLnBrk="1" fontAlgn="base" latinLnBrk="0" hangingPunct="1">
                        <a:lnSpc>
                          <a:spcPct val="100000"/>
                        </a:lnSpc>
                        <a:spcBef>
                          <a:spcPct val="0"/>
                        </a:spcBef>
                        <a:spcAft>
                          <a:spcPct val="0"/>
                        </a:spcAft>
                        <a:buClrTx/>
                        <a:buSzTx/>
                        <a:buFontTx/>
                        <a:buNone/>
                        <a:tabLst>
                          <a:tab pos="457200" algn="l"/>
                          <a:tab pos="2743200" algn="ctr"/>
                          <a:tab pos="5486400" algn="r"/>
                        </a:tabLst>
                        <a:defRPr/>
                      </a:pP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Training Centre Run by KVIC aided Institutions</a:t>
                      </a:r>
                    </a:p>
                  </a:txBody>
                  <a:tcPr marL="68583" marR="68583"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lnSpc>
                          <a:spcPct val="100000"/>
                        </a:lnSpc>
                      </a:pPr>
                      <a:endParaRPr lang="en-US" sz="1800" b="0" dirty="0">
                        <a:latin typeface="Arial" panose="020B0604020202020204" pitchFamily="34" charset="0"/>
                        <a:cs typeface="Arial" panose="020B0604020202020204" pitchFamily="34" charset="0"/>
                      </a:endParaRPr>
                    </a:p>
                    <a:p>
                      <a:pPr algn="ctr">
                        <a:lnSpc>
                          <a:spcPct val="100000"/>
                        </a:lnSpc>
                      </a:pPr>
                      <a:r>
                        <a:rPr lang="en-US" sz="1800" b="0" dirty="0">
                          <a:latin typeface="Arial" panose="020B0604020202020204" pitchFamily="34" charset="0"/>
                          <a:cs typeface="Arial" panose="020B0604020202020204" pitchFamily="34" charset="0"/>
                        </a:rPr>
                        <a:t>04</a:t>
                      </a:r>
                    </a:p>
                    <a:p>
                      <a:pPr algn="ctr">
                        <a:lnSpc>
                          <a:spcPct val="100000"/>
                        </a:lnSpc>
                      </a:pPr>
                      <a:endParaRPr lang="en-US" sz="1800" b="0" dirty="0">
                        <a:latin typeface="Arial" panose="020B0604020202020204" pitchFamily="34" charset="0"/>
                        <a:cs typeface="Arial" panose="020B0604020202020204" pitchFamily="34" charset="0"/>
                      </a:endParaRPr>
                    </a:p>
                    <a:p>
                      <a:pPr algn="ctr">
                        <a:lnSpc>
                          <a:spcPct val="100000"/>
                        </a:lnSpc>
                      </a:pPr>
                      <a:r>
                        <a:rPr lang="en-US" sz="1800" b="0" dirty="0">
                          <a:latin typeface="Arial" panose="020B0604020202020204" pitchFamily="34" charset="0"/>
                          <a:cs typeface="Arial" panose="020B0604020202020204" pitchFamily="34" charset="0"/>
                        </a:rPr>
                        <a:t>13</a:t>
                      </a:r>
                    </a:p>
                  </a:txBody>
                  <a:tcPr marL="68583" marR="6858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10540">
                <a:tc>
                  <a:txBody>
                    <a:bodyPr/>
                    <a:lstStyle/>
                    <a:p>
                      <a:pPr marL="0" marR="0" lvl="0" indent="0" algn="r" defTabSz="914400" rtl="0" eaLnBrk="1" fontAlgn="base" latinLnBrk="0" hangingPunct="1">
                        <a:lnSpc>
                          <a:spcPct val="100000"/>
                        </a:lnSpc>
                        <a:spcBef>
                          <a:spcPct val="0"/>
                        </a:spcBef>
                        <a:spcAft>
                          <a:spcPct val="0"/>
                        </a:spcAft>
                        <a:buClrTx/>
                        <a:buSzTx/>
                        <a:buFontTx/>
                        <a:buNone/>
                        <a:tabLst>
                          <a:tab pos="457200" algn="l"/>
                          <a:tab pos="2743200" algn="ctr"/>
                          <a:tab pos="5486400" algn="r"/>
                        </a:tabLst>
                      </a:pP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Total</a:t>
                      </a:r>
                    </a:p>
                  </a:txBody>
                  <a:tcPr marL="68583" marR="6858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algn="ctr">
                        <a:lnSpc>
                          <a:spcPct val="100000"/>
                        </a:lnSpc>
                      </a:pPr>
                      <a:r>
                        <a:rPr lang="en-US" sz="1800" b="1" dirty="0">
                          <a:latin typeface="Arial" panose="020B0604020202020204" pitchFamily="34" charset="0"/>
                          <a:cs typeface="Arial" panose="020B0604020202020204" pitchFamily="34" charset="0"/>
                        </a:rPr>
                        <a:t>35</a:t>
                      </a:r>
                    </a:p>
                  </a:txBody>
                  <a:tcPr marL="68583" marR="6858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6245010" y="4574768"/>
            <a:ext cx="5548145" cy="1785104"/>
          </a:xfrm>
          <a:prstGeom prst="rect">
            <a:avLst/>
          </a:prstGeom>
          <a:solidFill>
            <a:schemeClr val="accent5">
              <a:lumMod val="20000"/>
              <a:lumOff val="80000"/>
            </a:schemeClr>
          </a:solidFill>
        </p:spPr>
        <p:txBody>
          <a:bodyPr wrap="square">
            <a:spAutoFit/>
          </a:bodyPr>
          <a:lstStyle/>
          <a:p>
            <a:pPr marL="0" lvl="1" indent="-436563"/>
            <a:r>
              <a:rPr lang="en-US" sz="2000" b="1" dirty="0">
                <a:latin typeface="Arial" panose="020B0604020202020204" pitchFamily="34" charset="0"/>
                <a:ea typeface="Tahoma" panose="020B0604030504040204" pitchFamily="34" charset="0"/>
                <a:cs typeface="Arial" panose="020B0604020202020204" pitchFamily="34" charset="0"/>
              </a:rPr>
              <a:t>Duration </a:t>
            </a:r>
          </a:p>
          <a:p>
            <a:pPr marL="457200" indent="-284163" defTabSz="1172261">
              <a:spcBef>
                <a:spcPts val="600"/>
              </a:spcBef>
              <a:buFont typeface="Arial" pitchFamily="34" charset="0"/>
              <a:buChar char="•"/>
              <a:defRPr/>
            </a:pPr>
            <a:r>
              <a:rPr lang="en-IN" sz="2000" dirty="0">
                <a:latin typeface="Arial" panose="020B0604020202020204" pitchFamily="34" charset="0"/>
                <a:ea typeface="Tahoma" panose="020B0604030504040204" pitchFamily="34" charset="0"/>
                <a:cs typeface="Arial" panose="020B0604020202020204" pitchFamily="34" charset="0"/>
              </a:rPr>
              <a:t>Short duration ranging from 1 week to 2 months</a:t>
            </a:r>
          </a:p>
          <a:p>
            <a:pPr marL="457200" indent="-284163" defTabSz="1172261">
              <a:spcBef>
                <a:spcPts val="600"/>
              </a:spcBef>
              <a:buFont typeface="Arial" pitchFamily="34" charset="0"/>
              <a:buChar char="•"/>
              <a:defRPr/>
            </a:pPr>
            <a:r>
              <a:rPr lang="en-IN" sz="2000" dirty="0">
                <a:latin typeface="Arial" panose="020B0604020202020204" pitchFamily="34" charset="0"/>
                <a:ea typeface="Tahoma" panose="020B0604030504040204" pitchFamily="34" charset="0"/>
                <a:cs typeface="Arial" panose="020B0604020202020204" pitchFamily="34" charset="0"/>
              </a:rPr>
              <a:t>Few courses like Textile Chemistry are of long duration (06 months to 15 months)</a:t>
            </a:r>
            <a:endParaRPr lang="en-US" altLang="en-US"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059868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AA71C443-5ACA-9A78-508A-95CD3D042103}"/>
              </a:ext>
            </a:extLst>
          </p:cNvPr>
          <p:cNvSpPr/>
          <p:nvPr/>
        </p:nvSpPr>
        <p:spPr>
          <a:xfrm>
            <a:off x="443415" y="74951"/>
            <a:ext cx="11505429" cy="646064"/>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chemeClr val="bg1">
              <a:lumMod val="95000"/>
            </a:schemeClr>
          </a:solidFill>
          <a:ln w="19050">
            <a:noFill/>
            <a:prstDash val="dash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sz="2800" b="1" dirty="0">
                <a:solidFill>
                  <a:schemeClr val="tx1"/>
                </a:solidFill>
                <a:latin typeface="Arial" panose="020B0604020202020204" pitchFamily="34" charset="0"/>
                <a:cs typeface="Arial" panose="020B0604020202020204" pitchFamily="34" charset="0"/>
              </a:rPr>
              <a:t>Design Interventions</a:t>
            </a:r>
          </a:p>
        </p:txBody>
      </p:sp>
      <p:sp>
        <p:nvSpPr>
          <p:cNvPr id="8" name="TextBox 7">
            <a:extLst>
              <a:ext uri="{FF2B5EF4-FFF2-40B4-BE49-F238E27FC236}">
                <a16:creationId xmlns:a16="http://schemas.microsoft.com/office/drawing/2014/main" id="{6063A17C-4A3B-141C-9422-D135CFA5163B}"/>
              </a:ext>
            </a:extLst>
          </p:cNvPr>
          <p:cNvSpPr txBox="1">
            <a:spLocks/>
          </p:cNvSpPr>
          <p:nvPr/>
        </p:nvSpPr>
        <p:spPr>
          <a:xfrm>
            <a:off x="443412" y="852253"/>
            <a:ext cx="11569294" cy="5008901"/>
          </a:xfrm>
          <a:prstGeom prst="rect">
            <a:avLst/>
          </a:prstGeom>
          <a:solidFill>
            <a:schemeClr val="accent5">
              <a:lumMod val="20000"/>
              <a:lumOff val="80000"/>
            </a:schemeClr>
          </a:solidFill>
          <a:ln>
            <a:noFill/>
          </a:ln>
        </p:spPr>
        <p:txBody>
          <a:bodyPr wrap="square" lIns="60960" rIns="60960" rtlCol="0">
            <a:noAutofit/>
          </a:bodyPr>
          <a:lstStyle/>
          <a:p>
            <a:pPr marL="342900" indent="-342900">
              <a:lnSpc>
                <a:spcPct val="150000"/>
              </a:lnSpc>
              <a:buFont typeface="Arial" panose="020B0604020202020204" pitchFamily="34" charset="0"/>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As a part of design development in Khadi sector, KVIC has set up CoEK </a:t>
            </a:r>
            <a:r>
              <a:rPr lang="en-US" sz="2000" dirty="0" err="1">
                <a:latin typeface="Arial" panose="020B0604020202020204" pitchFamily="34" charset="0"/>
                <a:ea typeface="Tahoma" pitchFamily="34" charset="0"/>
                <a:cs typeface="Arial" panose="020B0604020202020204" pitchFamily="34" charset="0"/>
              </a:rPr>
              <a:t>alongwith</a:t>
            </a:r>
            <a:r>
              <a:rPr lang="en-US" sz="2000" dirty="0">
                <a:latin typeface="Arial" panose="020B0604020202020204" pitchFamily="34" charset="0"/>
                <a:ea typeface="Tahoma" pitchFamily="34" charset="0"/>
                <a:cs typeface="Arial" panose="020B0604020202020204" pitchFamily="34" charset="0"/>
              </a:rPr>
              <a:t> NIFT based on Hub and Spokes Model. </a:t>
            </a:r>
          </a:p>
          <a:p>
            <a:pPr marL="342900" indent="-342900">
              <a:lnSpc>
                <a:spcPct val="150000"/>
              </a:lnSpc>
              <a:buFont typeface="Arial" panose="020B0604020202020204" pitchFamily="34" charset="0"/>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The main hub center is at NIFT Campus, New Delhi and its four spokes centers at Gandhi Nagar, Bangalore, </a:t>
            </a:r>
            <a:r>
              <a:rPr lang="en-US" sz="2000" dirty="0" err="1">
                <a:latin typeface="Arial" panose="020B0604020202020204" pitchFamily="34" charset="0"/>
                <a:ea typeface="Tahoma" pitchFamily="34" charset="0"/>
                <a:cs typeface="Arial" panose="020B0604020202020204" pitchFamily="34" charset="0"/>
              </a:rPr>
              <a:t>Shilong</a:t>
            </a:r>
            <a:r>
              <a:rPr lang="en-US" sz="2000" dirty="0">
                <a:latin typeface="Arial" panose="020B0604020202020204" pitchFamily="34" charset="0"/>
                <a:ea typeface="Tahoma" pitchFamily="34" charset="0"/>
                <a:cs typeface="Arial" panose="020B0604020202020204" pitchFamily="34" charset="0"/>
              </a:rPr>
              <a:t> and Kolkata. This project focuses on:</a:t>
            </a:r>
            <a:endParaRPr lang="en-IN" sz="2000" dirty="0">
              <a:latin typeface="Arial" panose="020B0604020202020204" pitchFamily="34" charset="0"/>
              <a:ea typeface="Tahoma" pitchFamily="34" charset="0"/>
              <a:cs typeface="Arial" panose="020B0604020202020204" pitchFamily="34" charset="0"/>
            </a:endParaRPr>
          </a:p>
          <a:p>
            <a:pPr marL="630238" lvl="0" indent="-284163">
              <a:lnSpc>
                <a:spcPct val="150000"/>
              </a:lnSpc>
              <a:buFont typeface="+mj-lt"/>
              <a:buAutoNum type="alphaLcPeriod"/>
              <a:tabLst>
                <a:tab pos="185415" algn="l"/>
              </a:tabLst>
              <a:defRPr/>
            </a:pPr>
            <a:r>
              <a:rPr lang="en-US" sz="1900" dirty="0">
                <a:latin typeface="Arial" panose="020B0604020202020204" pitchFamily="34" charset="0"/>
                <a:ea typeface="Tahoma" pitchFamily="34" charset="0"/>
                <a:cs typeface="Arial" panose="020B0604020202020204" pitchFamily="34" charset="0"/>
              </a:rPr>
              <a:t>Creation of new fabrics/ products based on season wise color forecast/fashion trends.</a:t>
            </a:r>
            <a:endParaRPr lang="en-IN" sz="1900" dirty="0">
              <a:latin typeface="Arial" panose="020B0604020202020204" pitchFamily="34" charset="0"/>
              <a:ea typeface="Tahoma" pitchFamily="34" charset="0"/>
              <a:cs typeface="Arial" panose="020B0604020202020204" pitchFamily="34" charset="0"/>
            </a:endParaRPr>
          </a:p>
          <a:p>
            <a:pPr marL="630238" lvl="0" indent="-284163">
              <a:lnSpc>
                <a:spcPct val="150000"/>
              </a:lnSpc>
              <a:buFont typeface="+mj-lt"/>
              <a:buAutoNum type="alphaLcPeriod"/>
              <a:tabLst>
                <a:tab pos="185415" algn="l"/>
              </a:tabLst>
              <a:defRPr/>
            </a:pPr>
            <a:r>
              <a:rPr lang="en-US" sz="1900" dirty="0">
                <a:latin typeface="Arial" panose="020B0604020202020204" pitchFamily="34" charset="0"/>
                <a:ea typeface="Tahoma" pitchFamily="34" charset="0"/>
                <a:cs typeface="Arial" panose="020B0604020202020204" pitchFamily="34" charset="0"/>
              </a:rPr>
              <a:t>Disseminate quality standards for Khadi fabrics and clothing for high end domestic and global market.</a:t>
            </a:r>
            <a:endParaRPr lang="en-IN" sz="1900" dirty="0">
              <a:latin typeface="Arial" panose="020B0604020202020204" pitchFamily="34" charset="0"/>
              <a:ea typeface="Tahoma" pitchFamily="34" charset="0"/>
              <a:cs typeface="Arial" panose="020B0604020202020204" pitchFamily="34" charset="0"/>
            </a:endParaRPr>
          </a:p>
          <a:p>
            <a:pPr marL="630238" lvl="0" indent="-284163">
              <a:lnSpc>
                <a:spcPct val="150000"/>
              </a:lnSpc>
              <a:buFont typeface="+mj-lt"/>
              <a:buAutoNum type="alphaLcPeriod"/>
              <a:tabLst>
                <a:tab pos="185415" algn="l"/>
              </a:tabLst>
              <a:defRPr/>
            </a:pPr>
            <a:r>
              <a:rPr lang="en-US" sz="1900" dirty="0">
                <a:latin typeface="Arial" panose="020B0604020202020204" pitchFamily="34" charset="0"/>
                <a:ea typeface="Tahoma" pitchFamily="34" charset="0"/>
                <a:cs typeface="Arial" panose="020B0604020202020204" pitchFamily="34" charset="0"/>
              </a:rPr>
              <a:t>Branding and publicity by creating interesting narratives around the new Khadi fabrics and products.</a:t>
            </a:r>
            <a:endParaRPr lang="en-IN" sz="1900" dirty="0">
              <a:latin typeface="Arial" panose="020B0604020202020204" pitchFamily="34" charset="0"/>
              <a:ea typeface="Tahoma" pitchFamily="34" charset="0"/>
              <a:cs typeface="Arial" panose="020B0604020202020204" pitchFamily="34" charset="0"/>
            </a:endParaRPr>
          </a:p>
          <a:p>
            <a:pPr marL="630238" lvl="0" indent="-284163">
              <a:lnSpc>
                <a:spcPct val="150000"/>
              </a:lnSpc>
              <a:buFont typeface="+mj-lt"/>
              <a:buAutoNum type="alphaLcPeriod"/>
              <a:tabLst>
                <a:tab pos="185415" algn="l"/>
              </a:tabLst>
              <a:defRPr/>
            </a:pPr>
            <a:r>
              <a:rPr lang="en-US" sz="1900" dirty="0">
                <a:latin typeface="Arial" panose="020B0604020202020204" pitchFamily="34" charset="0"/>
                <a:ea typeface="Tahoma" pitchFamily="34" charset="0"/>
                <a:cs typeface="Arial" panose="020B0604020202020204" pitchFamily="34" charset="0"/>
              </a:rPr>
              <a:t>Create visual merchandising and packaging for new Khadi products.</a:t>
            </a:r>
            <a:endParaRPr lang="en-IN" sz="1900" dirty="0">
              <a:latin typeface="Arial" panose="020B0604020202020204" pitchFamily="34" charset="0"/>
              <a:ea typeface="Tahoma" pitchFamily="34" charset="0"/>
              <a:cs typeface="Arial" panose="020B0604020202020204" pitchFamily="34" charset="0"/>
            </a:endParaRPr>
          </a:p>
          <a:p>
            <a:pPr marL="630238" lvl="0" indent="-284163">
              <a:lnSpc>
                <a:spcPct val="150000"/>
              </a:lnSpc>
              <a:buFont typeface="+mj-lt"/>
              <a:buAutoNum type="alphaLcPeriod"/>
              <a:tabLst>
                <a:tab pos="185415" algn="l"/>
              </a:tabLst>
              <a:defRPr/>
            </a:pPr>
            <a:r>
              <a:rPr lang="en-US" sz="1900" dirty="0">
                <a:latin typeface="Arial" panose="020B0604020202020204" pitchFamily="34" charset="0"/>
                <a:ea typeface="Tahoma" pitchFamily="34" charset="0"/>
                <a:cs typeface="Arial" panose="020B0604020202020204" pitchFamily="34" charset="0"/>
              </a:rPr>
              <a:t>Increase the global reach of Khadi by organizing or participating in Khadi Fashion shows and exhibitions.</a:t>
            </a:r>
            <a:endParaRPr lang="en-IN" sz="1900" dirty="0">
              <a:latin typeface="Arial" panose="020B0604020202020204" pitchFamily="34" charset="0"/>
              <a:ea typeface="Tahoma"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F891B1CE-55DB-414F-7718-33936FD28B8D}"/>
              </a:ext>
            </a:extLst>
          </p:cNvPr>
          <p:cNvSpPr>
            <a:spLocks noGrp="1"/>
          </p:cNvSpPr>
          <p:nvPr>
            <p:ph type="sldNum" sz="quarter" idx="12"/>
          </p:nvPr>
        </p:nvSpPr>
        <p:spPr/>
        <p:txBody>
          <a:bodyPr/>
          <a:lstStyle/>
          <a:p>
            <a:fld id="{8F1D6D02-C7CD-4E21-A981-14B560AA2290}" type="slidenum">
              <a:rPr lang="en-US" altLang="en-US" smtClean="0"/>
              <a:pPr/>
              <a:t>22</a:t>
            </a:fld>
            <a:endParaRPr lang="en-US" altLang="en-US"/>
          </a:p>
        </p:txBody>
      </p:sp>
    </p:spTree>
    <p:extLst>
      <p:ext uri="{BB962C8B-B14F-4D97-AF65-F5344CB8AC3E}">
        <p14:creationId xmlns:p14="http://schemas.microsoft.com/office/powerpoint/2010/main" val="244076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C776D24-CD43-440A-BE6D-ADCA79A4150C}"/>
              </a:ext>
            </a:extLst>
          </p:cNvPr>
          <p:cNvSpPr>
            <a:spLocks noGrp="1"/>
          </p:cNvSpPr>
          <p:nvPr>
            <p:ph type="sldNum" sz="quarter" idx="12"/>
          </p:nvPr>
        </p:nvSpPr>
        <p:spPr/>
        <p:txBody>
          <a:bodyPr/>
          <a:lstStyle/>
          <a:p>
            <a:fld id="{9F7F61DB-C3F9-4B47-B8D4-A1FF6DC8EAD3}" type="slidenum">
              <a:rPr lang="en-IN" smtClean="0"/>
              <a:t>23</a:t>
            </a:fld>
            <a:endParaRPr lang="en-IN" dirty="0"/>
          </a:p>
        </p:txBody>
      </p:sp>
      <p:cxnSp>
        <p:nvCxnSpPr>
          <p:cNvPr id="10" name="Straight Connector 9">
            <a:extLst>
              <a:ext uri="{FF2B5EF4-FFF2-40B4-BE49-F238E27FC236}">
                <a16:creationId xmlns:a16="http://schemas.microsoft.com/office/drawing/2014/main" id="{F77EE51D-7E44-46F3-8A67-0FB5B4BE90B2}"/>
              </a:ext>
            </a:extLst>
          </p:cNvPr>
          <p:cNvCxnSpPr>
            <a:cxnSpLocks/>
          </p:cNvCxnSpPr>
          <p:nvPr/>
        </p:nvCxnSpPr>
        <p:spPr>
          <a:xfrm flipV="1">
            <a:off x="2886778" y="1933009"/>
            <a:ext cx="6473099" cy="9109"/>
          </a:xfrm>
          <a:prstGeom prst="line">
            <a:avLst/>
          </a:prstGeom>
          <a:ln w="19050">
            <a:solidFill>
              <a:schemeClr val="accent2">
                <a:lumMod val="50000"/>
                <a:alpha val="74902"/>
              </a:schemeClr>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29BA627-2EBB-46C3-9B4F-37D9051D8565}"/>
              </a:ext>
            </a:extLst>
          </p:cNvPr>
          <p:cNvSpPr txBox="1">
            <a:spLocks/>
          </p:cNvSpPr>
          <p:nvPr/>
        </p:nvSpPr>
        <p:spPr>
          <a:xfrm>
            <a:off x="859382" y="4387570"/>
            <a:ext cx="10527890" cy="18258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2">
                    <a:lumMod val="50000"/>
                  </a:schemeClr>
                </a:solidFill>
                <a:latin typeface="+mn-lt"/>
              </a:rPr>
              <a:t>Repositioning Khadi  </a:t>
            </a:r>
            <a:endParaRPr lang="en-IN" sz="4000" b="1" dirty="0">
              <a:solidFill>
                <a:schemeClr val="tx2">
                  <a:lumMod val="50000"/>
                </a:schemeClr>
              </a:solidFill>
              <a:latin typeface="+mn-lt"/>
            </a:endParaRPr>
          </a:p>
        </p:txBody>
      </p:sp>
      <p:sp>
        <p:nvSpPr>
          <p:cNvPr id="4" name="Rectangle 3"/>
          <p:cNvSpPr/>
          <p:nvPr/>
        </p:nvSpPr>
        <p:spPr>
          <a:xfrm>
            <a:off x="1002686" y="2585308"/>
            <a:ext cx="10241283" cy="1384995"/>
          </a:xfrm>
          <a:prstGeom prst="rect">
            <a:avLst/>
          </a:prstGeom>
        </p:spPr>
        <p:txBody>
          <a:bodyPr wrap="square">
            <a:spAutoFit/>
          </a:bodyPr>
          <a:lstStyle/>
          <a:p>
            <a:pPr algn="ctr"/>
            <a:r>
              <a:rPr lang="en-US" sz="4800" b="1" i="1" dirty="0">
                <a:solidFill>
                  <a:srgbClr val="C00000"/>
                </a:solidFill>
                <a:latin typeface="Brush Script MT" panose="03060802040406070304" pitchFamily="66" charset="0"/>
              </a:rPr>
              <a:t>“ Wearing Khadi is a badge of </a:t>
            </a:r>
            <a:r>
              <a:rPr lang="en-US" sz="4800" b="1" i="1" dirty="0" err="1">
                <a:solidFill>
                  <a:srgbClr val="C00000"/>
                </a:solidFill>
                <a:latin typeface="Brush Script MT" panose="03060802040406070304" pitchFamily="66" charset="0"/>
              </a:rPr>
              <a:t>honour</a:t>
            </a:r>
            <a:r>
              <a:rPr lang="en-US" sz="4800" b="1" i="1" dirty="0">
                <a:solidFill>
                  <a:srgbClr val="C00000"/>
                </a:solidFill>
                <a:latin typeface="Brush Script MT" panose="03060802040406070304" pitchFamily="66" charset="0"/>
              </a:rPr>
              <a:t> ”  </a:t>
            </a:r>
          </a:p>
          <a:p>
            <a:pPr algn="ctr"/>
            <a:r>
              <a:rPr lang="en-US" sz="3600" b="1" dirty="0">
                <a:solidFill>
                  <a:srgbClr val="C00000"/>
                </a:solidFill>
                <a:latin typeface="Brush Script MT" panose="03060802040406070304" pitchFamily="66" charset="0"/>
              </a:rPr>
              <a:t>- Mahatma Gandhi </a:t>
            </a:r>
            <a:r>
              <a:rPr lang="en-US" sz="3600" b="1" dirty="0" err="1">
                <a:solidFill>
                  <a:srgbClr val="C00000"/>
                </a:solidFill>
                <a:latin typeface="Brush Script MT" panose="03060802040406070304" pitchFamily="66" charset="0"/>
              </a:rPr>
              <a:t>ji</a:t>
            </a:r>
            <a:endParaRPr lang="en-IN" sz="3600" dirty="0">
              <a:solidFill>
                <a:srgbClr val="C00000"/>
              </a:solidFill>
              <a:latin typeface="Brush Script MT" panose="03060802040406070304" pitchFamily="66" charset="0"/>
            </a:endParaRPr>
          </a:p>
        </p:txBody>
      </p:sp>
      <p:sp>
        <p:nvSpPr>
          <p:cNvPr id="8" name="Title 1">
            <a:extLst>
              <a:ext uri="{FF2B5EF4-FFF2-40B4-BE49-F238E27FC236}">
                <a16:creationId xmlns:a16="http://schemas.microsoft.com/office/drawing/2014/main" id="{329BA627-2EBB-46C3-9B4F-37D9051D8565}"/>
              </a:ext>
            </a:extLst>
          </p:cNvPr>
          <p:cNvSpPr txBox="1">
            <a:spLocks/>
          </p:cNvSpPr>
          <p:nvPr/>
        </p:nvSpPr>
        <p:spPr>
          <a:xfrm>
            <a:off x="859382" y="329482"/>
            <a:ext cx="10527890" cy="18258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Arial" panose="020B0604020202020204" pitchFamily="34" charset="0"/>
                <a:ea typeface="+mn-ea"/>
                <a:cs typeface="Arial" panose="020B0604020202020204" pitchFamily="34" charset="0"/>
              </a:rPr>
              <a:t>KHADI MAHOTSAV</a:t>
            </a:r>
            <a:endParaRPr lang="en-IN" sz="4800" b="1"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9960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763281" y="1130560"/>
            <a:ext cx="10842773" cy="4792430"/>
          </a:xfrm>
        </p:spPr>
        <p:txBody>
          <a:bodyPr>
            <a:normAutofit/>
          </a:bodyPr>
          <a:lstStyle/>
          <a:p>
            <a:pPr marL="914400" indent="-565150" algn="just">
              <a:spcAft>
                <a:spcPts val="1000"/>
              </a:spcAft>
            </a:pPr>
            <a:endParaRPr lang="en-US" sz="2400" dirty="0">
              <a:latin typeface="Arial" panose="020B0604020202020204" pitchFamily="34" charset="0"/>
              <a:cs typeface="Arial" panose="020B0604020202020204" pitchFamily="34" charset="0"/>
            </a:endParaRPr>
          </a:p>
          <a:p>
            <a:pPr marL="914400" indent="-565150" algn="just">
              <a:spcAft>
                <a:spcPts val="1000"/>
              </a:spcAft>
            </a:pPr>
            <a:r>
              <a:rPr lang="en-US" sz="2400" dirty="0">
                <a:latin typeface="Arial" panose="020B0604020202020204" pitchFamily="34" charset="0"/>
                <a:cs typeface="Arial" panose="020B0604020202020204" pitchFamily="34" charset="0"/>
              </a:rPr>
              <a:t>Scientific approach to management of Khadi</a:t>
            </a:r>
          </a:p>
          <a:p>
            <a:pPr marL="914400" indent="-565150" algn="just">
              <a:spcAft>
                <a:spcPts val="1000"/>
              </a:spcAft>
            </a:pPr>
            <a:r>
              <a:rPr lang="en-US" sz="2400" dirty="0">
                <a:latin typeface="Arial" panose="020B0604020202020204" pitchFamily="34" charset="0"/>
                <a:cs typeface="Arial" panose="020B0604020202020204" pitchFamily="34" charset="0"/>
              </a:rPr>
              <a:t>Appropriate technology for future ready Khadi</a:t>
            </a:r>
          </a:p>
          <a:p>
            <a:pPr marL="914400" indent="-565150" algn="just">
              <a:spcAft>
                <a:spcPts val="1000"/>
              </a:spcAft>
            </a:pPr>
            <a:r>
              <a:rPr lang="en-US" sz="2400" dirty="0">
                <a:latin typeface="Arial" panose="020B0604020202020204" pitchFamily="34" charset="0"/>
                <a:cs typeface="Arial" panose="020B0604020202020204" pitchFamily="34" charset="0"/>
              </a:rPr>
              <a:t>Standardization of Khadi outlets and products</a:t>
            </a:r>
          </a:p>
          <a:p>
            <a:pPr marL="914400" indent="-565150" algn="just">
              <a:spcAft>
                <a:spcPts val="1000"/>
              </a:spcAft>
            </a:pPr>
            <a:r>
              <a:rPr lang="en-US" sz="2400" dirty="0">
                <a:latin typeface="Arial" panose="020B0604020202020204" pitchFamily="34" charset="0"/>
                <a:cs typeface="Arial" panose="020B0604020202020204" pitchFamily="34" charset="0"/>
              </a:rPr>
              <a:t>Digitization across the value chain of Khadi</a:t>
            </a:r>
          </a:p>
          <a:p>
            <a:pPr marL="914400" indent="-565150" algn="just">
              <a:spcAft>
                <a:spcPts val="1000"/>
              </a:spcAft>
            </a:pPr>
            <a:r>
              <a:rPr lang="en-US" sz="2400" dirty="0">
                <a:latin typeface="Arial" panose="020B0604020202020204" pitchFamily="34" charset="0"/>
                <a:cs typeface="Arial" panose="020B0604020202020204" pitchFamily="34" charset="0"/>
              </a:rPr>
              <a:t>Awareness building and participation of youth</a:t>
            </a:r>
          </a:p>
          <a:p>
            <a:pPr marL="914400" indent="-565150" algn="just">
              <a:spcAft>
                <a:spcPts val="1000"/>
              </a:spcAft>
            </a:pPr>
            <a:r>
              <a:rPr lang="en-US" sz="2400" dirty="0">
                <a:latin typeface="Arial" panose="020B0604020202020204" pitchFamily="34" charset="0"/>
                <a:cs typeface="Arial" panose="020B0604020202020204" pitchFamily="34" charset="0"/>
              </a:rPr>
              <a:t>Reinforce </a:t>
            </a:r>
            <a:r>
              <a:rPr lang="en-US" sz="2400" i="1" dirty="0">
                <a:latin typeface="Arial" panose="020B0604020202020204" pitchFamily="34" charset="0"/>
                <a:cs typeface="Arial" panose="020B0604020202020204" pitchFamily="34" charset="0"/>
              </a:rPr>
              <a:t>‘vocal for local’</a:t>
            </a:r>
            <a:r>
              <a:rPr lang="en-US" sz="2400" dirty="0">
                <a:latin typeface="Arial" panose="020B0604020202020204" pitchFamily="34" charset="0"/>
                <a:cs typeface="Arial" panose="020B0604020202020204" pitchFamily="34" charset="0"/>
              </a:rPr>
              <a:t>, revive rural economy</a:t>
            </a:r>
          </a:p>
        </p:txBody>
      </p:sp>
      <p:sp>
        <p:nvSpPr>
          <p:cNvPr id="2" name="Title 1"/>
          <p:cNvSpPr>
            <a:spLocks noGrp="1"/>
          </p:cNvSpPr>
          <p:nvPr>
            <p:ph type="title"/>
          </p:nvPr>
        </p:nvSpPr>
        <p:spPr>
          <a:xfrm>
            <a:off x="382385" y="198871"/>
            <a:ext cx="11604567" cy="748780"/>
          </a:xfrm>
          <a:solidFill>
            <a:schemeClr val="bg1">
              <a:lumMod val="85000"/>
              <a:alpha val="74902"/>
            </a:schemeClr>
          </a:solidFill>
        </p:spPr>
        <p:txBody>
          <a:bodyPr>
            <a:normAutofit/>
          </a:bodyPr>
          <a:lstStyle/>
          <a:p>
            <a:r>
              <a:rPr lang="en-US" sz="2800" b="1" dirty="0">
                <a:latin typeface="Arial" panose="020B0604020202020204" pitchFamily="34" charset="0"/>
                <a:ea typeface="+mn-ea"/>
                <a:cs typeface="Arial" panose="020B0604020202020204" pitchFamily="34" charset="0"/>
              </a:rPr>
              <a:t>KEY ISSUES</a:t>
            </a:r>
            <a:endParaRPr lang="en-IN" sz="2800" b="1" dirty="0">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275D5FE8-561A-496A-9E6A-7BF37A5AEAB8}" type="slidenum">
              <a:rPr lang="en-US" altLang="en-US" smtClean="0"/>
              <a:pPr/>
              <a:t>24</a:t>
            </a:fld>
            <a:endParaRPr lang="en-US" altLang="en-US"/>
          </a:p>
        </p:txBody>
      </p:sp>
    </p:spTree>
    <p:extLst>
      <p:ext uri="{BB962C8B-B14F-4D97-AF65-F5344CB8AC3E}">
        <p14:creationId xmlns:p14="http://schemas.microsoft.com/office/powerpoint/2010/main" val="13720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628650" y="1479666"/>
            <a:ext cx="10869930" cy="4481674"/>
          </a:xfrm>
        </p:spPr>
        <p:txBody>
          <a:bodyPr>
            <a:normAutofit/>
          </a:bodyPr>
          <a:lstStyle/>
          <a:p>
            <a:pPr marL="914400" indent="-565150" algn="just">
              <a:spcAft>
                <a:spcPts val="1000"/>
              </a:spcAft>
            </a:pPr>
            <a:r>
              <a:rPr lang="en-US" sz="2400" dirty="0">
                <a:latin typeface="Arial" panose="020B0604020202020204" pitchFamily="34" charset="0"/>
                <a:cs typeface="Arial" panose="020B0604020202020204" pitchFamily="34" charset="0"/>
              </a:rPr>
              <a:t>Diminishing artisan base and low incomes</a:t>
            </a:r>
          </a:p>
          <a:p>
            <a:pPr marL="914400" indent="-565150" algn="just">
              <a:spcAft>
                <a:spcPts val="1000"/>
              </a:spcAft>
            </a:pPr>
            <a:r>
              <a:rPr lang="en-US" sz="2400" dirty="0">
                <a:latin typeface="Arial" panose="020B0604020202020204" pitchFamily="34" charset="0"/>
                <a:cs typeface="Arial" panose="020B0604020202020204" pitchFamily="34" charset="0"/>
              </a:rPr>
              <a:t>Below par production and productivity</a:t>
            </a:r>
          </a:p>
          <a:p>
            <a:pPr marL="914400" indent="-565150" algn="just">
              <a:spcAft>
                <a:spcPts val="1000"/>
              </a:spcAft>
            </a:pPr>
            <a:r>
              <a:rPr lang="en-US" sz="2400" dirty="0">
                <a:latin typeface="Arial" panose="020B0604020202020204" pitchFamily="34" charset="0"/>
                <a:cs typeface="Arial" panose="020B0604020202020204" pitchFamily="34" charset="0"/>
              </a:rPr>
              <a:t>Standardization and quality assurance issues</a:t>
            </a:r>
          </a:p>
          <a:p>
            <a:pPr marL="914400" indent="-565150" algn="just">
              <a:spcAft>
                <a:spcPts val="1000"/>
              </a:spcAft>
            </a:pPr>
            <a:r>
              <a:rPr lang="en-US" sz="2400" dirty="0">
                <a:latin typeface="Arial" panose="020B0604020202020204" pitchFamily="34" charset="0"/>
                <a:cs typeface="Arial" panose="020B0604020202020204" pitchFamily="34" charset="0"/>
              </a:rPr>
              <a:t>Transparency in transaction and related issues</a:t>
            </a:r>
          </a:p>
          <a:p>
            <a:pPr marL="914400" indent="-565150" algn="just">
              <a:spcAft>
                <a:spcPts val="1000"/>
              </a:spcAft>
            </a:pPr>
            <a:r>
              <a:rPr lang="en-US" sz="2400" dirty="0">
                <a:latin typeface="Arial" panose="020B0604020202020204" pitchFamily="34" charset="0"/>
                <a:cs typeface="Arial" panose="020B0604020202020204" pitchFamily="34" charset="0"/>
              </a:rPr>
              <a:t>Marketing and Branding related considerations </a:t>
            </a:r>
          </a:p>
          <a:p>
            <a:pPr marL="914400" indent="-565150" algn="just">
              <a:spcAft>
                <a:spcPts val="1000"/>
              </a:spcAft>
            </a:pPr>
            <a:r>
              <a:rPr lang="en-US" sz="2400" dirty="0">
                <a:latin typeface="Arial" panose="020B0604020202020204" pitchFamily="34" charset="0"/>
                <a:cs typeface="Arial" panose="020B0604020202020204" pitchFamily="34" charset="0"/>
              </a:rPr>
              <a:t>Limited demand generation and customer focus</a:t>
            </a:r>
          </a:p>
          <a:p>
            <a:pPr marL="914400" indent="-565150" algn="just">
              <a:spcAft>
                <a:spcPts val="1000"/>
              </a:spcAft>
            </a:pPr>
            <a:r>
              <a:rPr lang="en-US" sz="2400" dirty="0">
                <a:latin typeface="Arial" panose="020B0604020202020204" pitchFamily="34" charset="0"/>
                <a:cs typeface="Arial" panose="020B0604020202020204" pitchFamily="34" charset="0"/>
              </a:rPr>
              <a:t>Regulatory framework out of sync with business</a:t>
            </a:r>
          </a:p>
          <a:p>
            <a:pPr marL="914400" indent="-565150">
              <a:spcAft>
                <a:spcPts val="1000"/>
              </a:spcAft>
            </a:pPr>
            <a:endParaRPr lang="en-IN" sz="2400" dirty="0">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448887" y="265374"/>
            <a:ext cx="11554690" cy="732154"/>
          </a:xfrm>
          <a:solidFill>
            <a:schemeClr val="bg1">
              <a:lumMod val="85000"/>
              <a:alpha val="74902"/>
            </a:schemeClr>
          </a:solidFill>
        </p:spPr>
        <p:txBody>
          <a:bodyPr>
            <a:normAutofit/>
          </a:bodyPr>
          <a:lstStyle/>
          <a:p>
            <a:r>
              <a:rPr lang="en-US" sz="2800" b="1" dirty="0">
                <a:latin typeface="Arial" panose="020B0604020202020204" pitchFamily="34" charset="0"/>
                <a:ea typeface="+mn-ea"/>
                <a:cs typeface="Arial" panose="020B0604020202020204" pitchFamily="34" charset="0"/>
              </a:rPr>
              <a:t>Major Challenges </a:t>
            </a:r>
            <a:endParaRPr lang="en-IN" sz="2800" b="1"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275D5FE8-561A-496A-9E6A-7BF37A5AEAB8}" type="slidenum">
              <a:rPr lang="en-US" altLang="en-US" smtClean="0"/>
              <a:pPr/>
              <a:t>25</a:t>
            </a:fld>
            <a:endParaRPr lang="en-US" altLang="en-US"/>
          </a:p>
        </p:txBody>
      </p:sp>
    </p:spTree>
    <p:extLst>
      <p:ext uri="{BB962C8B-B14F-4D97-AF65-F5344CB8AC3E}">
        <p14:creationId xmlns:p14="http://schemas.microsoft.com/office/powerpoint/2010/main" val="83941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666576" y="1579418"/>
            <a:ext cx="10869930" cy="4094972"/>
          </a:xfrm>
        </p:spPr>
        <p:txBody>
          <a:bodyPr>
            <a:normAutofit/>
          </a:bodyPr>
          <a:lstStyle/>
          <a:p>
            <a:pPr marL="914400" indent="-565150" algn="just">
              <a:spcAft>
                <a:spcPts val="1000"/>
              </a:spcAft>
            </a:pPr>
            <a:r>
              <a:rPr lang="en-US" sz="2400" dirty="0">
                <a:latin typeface="Arial" panose="020B0604020202020204" pitchFamily="34" charset="0"/>
                <a:cs typeface="Arial" panose="020B0604020202020204" pitchFamily="34" charset="0"/>
              </a:rPr>
              <a:t>Enhancing artisan base by involving young entrepreneurs, SHG</a:t>
            </a:r>
          </a:p>
          <a:p>
            <a:pPr marL="914400" indent="-565150" algn="just">
              <a:spcAft>
                <a:spcPts val="1000"/>
              </a:spcAft>
            </a:pPr>
            <a:r>
              <a:rPr lang="en-US" sz="2400" dirty="0">
                <a:latin typeface="Arial" panose="020B0604020202020204" pitchFamily="34" charset="0"/>
                <a:cs typeface="Arial" panose="020B0604020202020204" pitchFamily="34" charset="0"/>
              </a:rPr>
              <a:t>Support for better productivity via technology, working capital </a:t>
            </a:r>
          </a:p>
          <a:p>
            <a:pPr marL="914400" indent="-565150" algn="just">
              <a:spcAft>
                <a:spcPts val="1000"/>
              </a:spcAft>
            </a:pPr>
            <a:r>
              <a:rPr lang="en-US" sz="2400" dirty="0">
                <a:latin typeface="Arial" panose="020B0604020202020204" pitchFamily="34" charset="0"/>
                <a:cs typeface="Arial" panose="020B0604020202020204" pitchFamily="34" charset="0"/>
              </a:rPr>
              <a:t>Value creation to make primary production more remunerative</a:t>
            </a:r>
          </a:p>
          <a:p>
            <a:pPr marL="914400" indent="-565150" algn="just">
              <a:spcAft>
                <a:spcPts val="1000"/>
              </a:spcAft>
            </a:pPr>
            <a:r>
              <a:rPr lang="en-US" sz="2400" dirty="0">
                <a:latin typeface="Arial" panose="020B0604020202020204" pitchFamily="34" charset="0"/>
                <a:cs typeface="Arial" panose="020B0604020202020204" pitchFamily="34" charset="0"/>
              </a:rPr>
              <a:t>Product Innovation: blended yarn, segment of kids, accessories</a:t>
            </a:r>
          </a:p>
          <a:p>
            <a:pPr marL="914400" indent="-565150" algn="just">
              <a:spcAft>
                <a:spcPts val="1000"/>
              </a:spcAft>
            </a:pPr>
            <a:r>
              <a:rPr lang="en-US" sz="2400" dirty="0">
                <a:latin typeface="Arial" panose="020B0604020202020204" pitchFamily="34" charset="0"/>
                <a:cs typeface="Arial" panose="020B0604020202020204" pitchFamily="34" charset="0"/>
              </a:rPr>
              <a:t>Broad-basing of institutional framework and process simplification</a:t>
            </a:r>
          </a:p>
        </p:txBody>
      </p:sp>
      <p:sp>
        <p:nvSpPr>
          <p:cNvPr id="5" name="Title 1"/>
          <p:cNvSpPr>
            <a:spLocks noGrp="1"/>
          </p:cNvSpPr>
          <p:nvPr>
            <p:ph type="title"/>
          </p:nvPr>
        </p:nvSpPr>
        <p:spPr>
          <a:xfrm>
            <a:off x="266007" y="265372"/>
            <a:ext cx="11671069" cy="782031"/>
          </a:xfrm>
          <a:solidFill>
            <a:schemeClr val="bg1">
              <a:lumMod val="85000"/>
              <a:alpha val="74902"/>
            </a:schemeClr>
          </a:solidFill>
        </p:spPr>
        <p:txBody>
          <a:bodyPr>
            <a:normAutofit/>
          </a:bodyPr>
          <a:lstStyle/>
          <a:p>
            <a:r>
              <a:rPr lang="en-US" sz="2800" b="1" dirty="0">
                <a:latin typeface="Arial" panose="020B0604020202020204" pitchFamily="34" charset="0"/>
                <a:ea typeface="+mn-ea"/>
                <a:cs typeface="Arial" panose="020B0604020202020204" pitchFamily="34" charset="0"/>
              </a:rPr>
              <a:t>Artisan Base and Productivity</a:t>
            </a:r>
            <a:endParaRPr lang="en-IN" sz="2800" b="1"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275D5FE8-561A-496A-9E6A-7BF37A5AEAB8}" type="slidenum">
              <a:rPr lang="en-US" altLang="en-US" smtClean="0"/>
              <a:pPr/>
              <a:t>26</a:t>
            </a:fld>
            <a:endParaRPr lang="en-US" altLang="en-US"/>
          </a:p>
        </p:txBody>
      </p:sp>
    </p:spTree>
    <p:extLst>
      <p:ext uri="{BB962C8B-B14F-4D97-AF65-F5344CB8AC3E}">
        <p14:creationId xmlns:p14="http://schemas.microsoft.com/office/powerpoint/2010/main" val="404159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651510" y="1064029"/>
            <a:ext cx="10835640" cy="4395355"/>
          </a:xfrm>
        </p:spPr>
        <p:txBody>
          <a:bodyPr>
            <a:normAutofit/>
          </a:bodyPr>
          <a:lstStyle/>
          <a:p>
            <a:pPr marL="914400" indent="-565150" algn="just">
              <a:spcAft>
                <a:spcPts val="1000"/>
              </a:spcAft>
            </a:pPr>
            <a:endParaRPr lang="en-US" sz="2400" dirty="0">
              <a:latin typeface="Arial" panose="020B0604020202020204" pitchFamily="34" charset="0"/>
              <a:cs typeface="Arial" panose="020B0604020202020204" pitchFamily="34" charset="0"/>
            </a:endParaRPr>
          </a:p>
          <a:p>
            <a:pPr marL="914400" indent="-565150" algn="just">
              <a:spcAft>
                <a:spcPts val="1000"/>
              </a:spcAft>
            </a:pPr>
            <a:r>
              <a:rPr lang="en-US" sz="2400" dirty="0">
                <a:latin typeface="Arial" panose="020B0604020202020204" pitchFamily="34" charset="0"/>
                <a:cs typeface="Arial" panose="020B0604020202020204" pitchFamily="34" charset="0"/>
              </a:rPr>
              <a:t>Improving quality by diagnostic study and specific interventions</a:t>
            </a:r>
          </a:p>
          <a:p>
            <a:pPr marL="914400" indent="-565150" algn="just">
              <a:spcAft>
                <a:spcPts val="1000"/>
              </a:spcAft>
            </a:pPr>
            <a:r>
              <a:rPr lang="en-US" sz="2400" dirty="0">
                <a:latin typeface="Arial" panose="020B0604020202020204" pitchFamily="34" charset="0"/>
                <a:cs typeface="Arial" panose="020B0604020202020204" pitchFamily="34" charset="0"/>
              </a:rPr>
              <a:t>Capacity building of artisans and </a:t>
            </a:r>
            <a:r>
              <a:rPr lang="en-US" sz="2400" dirty="0" err="1">
                <a:latin typeface="Arial" panose="020B0604020202020204" pitchFamily="34" charset="0"/>
                <a:cs typeface="Arial" panose="020B0604020202020204" pitchFamily="34" charset="0"/>
              </a:rPr>
              <a:t>sansthas</a:t>
            </a:r>
            <a:r>
              <a:rPr lang="en-US" sz="2400" dirty="0">
                <a:latin typeface="Arial" panose="020B0604020202020204" pitchFamily="34" charset="0"/>
                <a:cs typeface="Arial" panose="020B0604020202020204" pitchFamily="34" charset="0"/>
              </a:rPr>
              <a:t> for quality production</a:t>
            </a:r>
          </a:p>
          <a:p>
            <a:pPr marL="914400" indent="-565150" algn="just">
              <a:spcAft>
                <a:spcPts val="1000"/>
              </a:spcAft>
            </a:pPr>
            <a:r>
              <a:rPr lang="en-US" sz="2400" dirty="0">
                <a:latin typeface="Arial" panose="020B0604020202020204" pitchFamily="34" charset="0"/>
                <a:cs typeface="Arial" panose="020B0604020202020204" pitchFamily="34" charset="0"/>
              </a:rPr>
              <a:t>Standards and quality assurance protocol for entire value chain</a:t>
            </a:r>
          </a:p>
          <a:p>
            <a:pPr marL="914400" indent="-565150" algn="just">
              <a:spcAft>
                <a:spcPts val="1000"/>
              </a:spcAft>
            </a:pPr>
            <a:r>
              <a:rPr lang="en-US" sz="2400" dirty="0">
                <a:latin typeface="Arial" panose="020B0604020202020204" pitchFamily="34" charset="0"/>
                <a:cs typeface="Arial" panose="020B0604020202020204" pitchFamily="34" charset="0"/>
              </a:rPr>
              <a:t>Independent testing and monitoring mechanism by third party</a:t>
            </a:r>
          </a:p>
          <a:p>
            <a:pPr marL="914400" indent="-565150" algn="just">
              <a:spcAft>
                <a:spcPts val="1000"/>
              </a:spcAft>
            </a:pPr>
            <a:r>
              <a:rPr lang="en-US" sz="2400" dirty="0">
                <a:latin typeface="Arial" panose="020B0604020202020204" pitchFamily="34" charset="0"/>
                <a:cs typeface="Arial" panose="020B0604020202020204" pitchFamily="34" charset="0"/>
              </a:rPr>
              <a:t>Standards and quality assurance protocol for village industry products</a:t>
            </a:r>
          </a:p>
          <a:p>
            <a:pPr marL="914400" indent="-565150" algn="just">
              <a:spcAft>
                <a:spcPts val="1000"/>
              </a:spcAft>
            </a:pPr>
            <a:r>
              <a:rPr lang="en-US" sz="2400" dirty="0">
                <a:latin typeface="Arial" panose="020B0604020202020204" pitchFamily="34" charset="0"/>
                <a:cs typeface="Arial" panose="020B0604020202020204" pitchFamily="34" charset="0"/>
              </a:rPr>
              <a:t>Customer feedback and two-way engagement mechanism</a:t>
            </a:r>
          </a:p>
          <a:p>
            <a:pPr marL="914400" indent="-565150">
              <a:spcAft>
                <a:spcPts val="1000"/>
              </a:spcAft>
            </a:pPr>
            <a:endParaRPr lang="en-IN" sz="2400" dirty="0">
              <a:latin typeface="Arial" panose="020B0604020202020204" pitchFamily="34" charset="0"/>
              <a:cs typeface="Arial" panose="020B0604020202020204" pitchFamily="34" charset="0"/>
            </a:endParaRPr>
          </a:p>
        </p:txBody>
      </p:sp>
      <p:sp>
        <p:nvSpPr>
          <p:cNvPr id="5" name="Title 1"/>
          <p:cNvSpPr>
            <a:spLocks noGrp="1"/>
          </p:cNvSpPr>
          <p:nvPr>
            <p:ph type="title"/>
          </p:nvPr>
        </p:nvSpPr>
        <p:spPr>
          <a:xfrm>
            <a:off x="316923" y="265372"/>
            <a:ext cx="11504814" cy="798657"/>
          </a:xfrm>
          <a:solidFill>
            <a:schemeClr val="bg1">
              <a:lumMod val="85000"/>
              <a:alpha val="74902"/>
            </a:schemeClr>
          </a:solidFill>
        </p:spPr>
        <p:txBody>
          <a:bodyPr>
            <a:normAutofit/>
          </a:bodyPr>
          <a:lstStyle/>
          <a:p>
            <a:r>
              <a:rPr lang="en-US" sz="2800" b="1" dirty="0">
                <a:latin typeface="Arial" panose="020B0604020202020204" pitchFamily="34" charset="0"/>
                <a:ea typeface="+mn-ea"/>
                <a:cs typeface="Arial" panose="020B0604020202020204" pitchFamily="34" charset="0"/>
              </a:rPr>
              <a:t>Standardization &amp; Quality Assurance</a:t>
            </a:r>
            <a:endParaRPr lang="en-IN" sz="2800" b="1"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275D5FE8-561A-496A-9E6A-7BF37A5AEAB8}" type="slidenum">
              <a:rPr lang="en-US" altLang="en-US" smtClean="0"/>
              <a:pPr/>
              <a:t>27</a:t>
            </a:fld>
            <a:endParaRPr lang="en-US" altLang="en-US"/>
          </a:p>
        </p:txBody>
      </p:sp>
    </p:spTree>
    <p:extLst>
      <p:ext uri="{BB962C8B-B14F-4D97-AF65-F5344CB8AC3E}">
        <p14:creationId xmlns:p14="http://schemas.microsoft.com/office/powerpoint/2010/main" val="1973739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841144" y="1064030"/>
            <a:ext cx="10869930" cy="5265366"/>
          </a:xfrm>
        </p:spPr>
        <p:txBody>
          <a:bodyPr>
            <a:normAutofit/>
          </a:bodyPr>
          <a:lstStyle/>
          <a:p>
            <a:pPr marL="914400" indent="-565150" algn="just">
              <a:spcBef>
                <a:spcPts val="0"/>
              </a:spcBef>
            </a:pPr>
            <a:endParaRPr lang="en-US" sz="2400" dirty="0">
              <a:latin typeface="Arial" panose="020B0604020202020204" pitchFamily="34" charset="0"/>
              <a:cs typeface="Arial" panose="020B0604020202020204" pitchFamily="34" charset="0"/>
            </a:endParaRPr>
          </a:p>
          <a:p>
            <a:pPr marL="914400" indent="-565150" algn="just">
              <a:spcAft>
                <a:spcPts val="1000"/>
              </a:spcAft>
            </a:pPr>
            <a:r>
              <a:rPr lang="en-US" sz="2400" dirty="0">
                <a:latin typeface="Arial" panose="020B0604020202020204" pitchFamily="34" charset="0"/>
                <a:cs typeface="Arial" panose="020B0604020202020204" pitchFamily="34" charset="0"/>
              </a:rPr>
              <a:t>Standardized Outlets : common branding, layout, digital connect </a:t>
            </a:r>
          </a:p>
          <a:p>
            <a:pPr marL="914400" indent="-565150" algn="just">
              <a:spcAft>
                <a:spcPts val="1000"/>
              </a:spcAft>
            </a:pPr>
            <a:r>
              <a:rPr lang="en-US" sz="2400" dirty="0">
                <a:latin typeface="Arial" panose="020B0604020202020204" pitchFamily="34" charset="0"/>
                <a:cs typeface="Arial" panose="020B0604020202020204" pitchFamily="34" charset="0"/>
              </a:rPr>
              <a:t>Increased footprint in the market : stores in malls, airports </a:t>
            </a:r>
          </a:p>
          <a:p>
            <a:pPr marL="914400" indent="-565150" algn="just">
              <a:spcAft>
                <a:spcPts val="1000"/>
              </a:spcAft>
            </a:pPr>
            <a:r>
              <a:rPr lang="en-US" sz="2400" dirty="0">
                <a:latin typeface="Arial" panose="020B0604020202020204" pitchFamily="34" charset="0"/>
                <a:cs typeface="Arial" panose="020B0604020202020204" pitchFamily="34" charset="0"/>
              </a:rPr>
              <a:t>Leveraging USP of Khadi : artisanal connect, sustainability</a:t>
            </a:r>
          </a:p>
          <a:p>
            <a:pPr marL="914400" indent="-565150" algn="just">
              <a:spcAft>
                <a:spcPts val="1000"/>
              </a:spcAft>
            </a:pPr>
            <a:r>
              <a:rPr lang="en-US" sz="2400" dirty="0">
                <a:latin typeface="Arial" panose="020B0604020202020204" pitchFamily="34" charset="0"/>
                <a:cs typeface="Arial" panose="020B0604020202020204" pitchFamily="34" charset="0"/>
              </a:rPr>
              <a:t>Special focus and dedicated systems for export promotion</a:t>
            </a:r>
          </a:p>
          <a:p>
            <a:pPr marL="914400" indent="-565150" algn="just">
              <a:spcAft>
                <a:spcPts val="1000"/>
              </a:spcAft>
            </a:pPr>
            <a:r>
              <a:rPr lang="en-US" sz="2400" dirty="0">
                <a:latin typeface="Arial" panose="020B0604020202020204" pitchFamily="34" charset="0"/>
                <a:cs typeface="Arial" panose="020B0604020202020204" pitchFamily="34" charset="0"/>
              </a:rPr>
              <a:t>Separate brand strategies for (a) high end and (b) economy</a:t>
            </a:r>
          </a:p>
          <a:p>
            <a:pPr marL="914400" indent="-565150" algn="just">
              <a:spcAft>
                <a:spcPts val="1000"/>
              </a:spcAft>
            </a:pPr>
            <a:r>
              <a:rPr lang="en-US" sz="2400" dirty="0">
                <a:latin typeface="Arial" panose="020B0604020202020204" pitchFamily="34" charset="0"/>
                <a:cs typeface="Arial" panose="020B0604020202020204" pitchFamily="34" charset="0"/>
              </a:rPr>
              <a:t>Partnership with private enterprise and infusion of capital</a:t>
            </a:r>
          </a:p>
          <a:p>
            <a:pPr marL="914400" indent="-565150" algn="just">
              <a:spcAft>
                <a:spcPts val="1000"/>
              </a:spcAft>
            </a:pPr>
            <a:endParaRPr lang="en-US" sz="2400" dirty="0">
              <a:latin typeface="Arial" panose="020B0604020202020204" pitchFamily="34" charset="0"/>
              <a:cs typeface="Arial" panose="020B0604020202020204" pitchFamily="34" charset="0"/>
            </a:endParaRPr>
          </a:p>
          <a:p>
            <a:pPr marL="914400" indent="-565150" algn="just">
              <a:spcAft>
                <a:spcPts val="1000"/>
              </a:spcAft>
            </a:pPr>
            <a:endParaRPr lang="en-US" sz="2400" dirty="0">
              <a:latin typeface="Arial" panose="020B0604020202020204" pitchFamily="34" charset="0"/>
              <a:cs typeface="Arial" panose="020B0604020202020204" pitchFamily="34" charset="0"/>
            </a:endParaRPr>
          </a:p>
          <a:p>
            <a:pPr marL="914400" indent="-565150">
              <a:spcAft>
                <a:spcPts val="1000"/>
              </a:spcAft>
            </a:pPr>
            <a:endParaRPr lang="en-IN" sz="2400" dirty="0">
              <a:latin typeface="Arial" panose="020B0604020202020204" pitchFamily="34" charset="0"/>
              <a:cs typeface="Arial" panose="020B0604020202020204" pitchFamily="34" charset="0"/>
            </a:endParaRPr>
          </a:p>
        </p:txBody>
      </p:sp>
      <p:sp>
        <p:nvSpPr>
          <p:cNvPr id="5" name="Title 1"/>
          <p:cNvSpPr>
            <a:spLocks noGrp="1"/>
          </p:cNvSpPr>
          <p:nvPr>
            <p:ph type="title"/>
          </p:nvPr>
        </p:nvSpPr>
        <p:spPr>
          <a:xfrm>
            <a:off x="349135" y="365126"/>
            <a:ext cx="11637818" cy="698904"/>
          </a:xfrm>
          <a:solidFill>
            <a:schemeClr val="bg1">
              <a:lumMod val="85000"/>
              <a:alpha val="74902"/>
            </a:schemeClr>
          </a:solidFill>
        </p:spPr>
        <p:txBody>
          <a:bodyPr>
            <a:normAutofit/>
          </a:bodyPr>
          <a:lstStyle/>
          <a:p>
            <a:r>
              <a:rPr lang="en-US" sz="2800" b="1" dirty="0">
                <a:latin typeface="Arial" panose="020B0604020202020204" pitchFamily="34" charset="0"/>
                <a:ea typeface="+mn-ea"/>
                <a:cs typeface="Arial" panose="020B0604020202020204" pitchFamily="34" charset="0"/>
              </a:rPr>
              <a:t>Branding and Marketing</a:t>
            </a:r>
            <a:endParaRPr lang="en-IN" sz="2800" b="1"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275D5FE8-561A-496A-9E6A-7BF37A5AEAB8}" type="slidenum">
              <a:rPr lang="en-US" altLang="en-US" smtClean="0"/>
              <a:pPr/>
              <a:t>28</a:t>
            </a:fld>
            <a:endParaRPr lang="en-US" altLang="en-US"/>
          </a:p>
        </p:txBody>
      </p:sp>
    </p:spTree>
    <p:extLst>
      <p:ext uri="{BB962C8B-B14F-4D97-AF65-F5344CB8AC3E}">
        <p14:creationId xmlns:p14="http://schemas.microsoft.com/office/powerpoint/2010/main" val="2284855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672293" y="1030778"/>
            <a:ext cx="10858500" cy="4915416"/>
          </a:xfrm>
        </p:spPr>
        <p:txBody>
          <a:bodyPr>
            <a:normAutofit/>
          </a:bodyPr>
          <a:lstStyle/>
          <a:p>
            <a:pPr marL="914400" indent="-565150" algn="just">
              <a:spcAft>
                <a:spcPts val="1000"/>
              </a:spcAft>
              <a:buNone/>
            </a:pPr>
            <a:endParaRPr lang="en-US" sz="2400" dirty="0">
              <a:latin typeface="Arial" panose="020B0604020202020204" pitchFamily="34" charset="0"/>
              <a:cs typeface="Arial" panose="020B0604020202020204" pitchFamily="34" charset="0"/>
            </a:endParaRPr>
          </a:p>
          <a:p>
            <a:pPr marL="914400" indent="-565150" algn="just">
              <a:spcAft>
                <a:spcPts val="1000"/>
              </a:spcAft>
            </a:pPr>
            <a:r>
              <a:rPr lang="en-US" sz="2400" dirty="0">
                <a:latin typeface="Arial" panose="020B0604020202020204" pitchFamily="34" charset="0"/>
                <a:cs typeface="Arial" panose="020B0604020202020204" pitchFamily="34" charset="0"/>
              </a:rPr>
              <a:t>Online management of supply chain and transactions </a:t>
            </a:r>
          </a:p>
          <a:p>
            <a:pPr marL="914400" indent="-565150" algn="just">
              <a:spcAft>
                <a:spcPts val="1000"/>
              </a:spcAft>
            </a:pPr>
            <a:r>
              <a:rPr lang="en-US" sz="2400" dirty="0">
                <a:latin typeface="Arial" panose="020B0604020202020204" pitchFamily="34" charset="0"/>
                <a:cs typeface="Arial" panose="020B0604020202020204" pitchFamily="34" charset="0"/>
              </a:rPr>
              <a:t>E-commerce platform with support for logistic, on boarding</a:t>
            </a:r>
          </a:p>
          <a:p>
            <a:pPr marL="914400" indent="-565150" algn="just">
              <a:spcAft>
                <a:spcPts val="1000"/>
              </a:spcAft>
            </a:pPr>
            <a:r>
              <a:rPr lang="en-US" sz="2400" dirty="0">
                <a:latin typeface="Arial" panose="020B0604020202020204" pitchFamily="34" charset="0"/>
                <a:cs typeface="Arial" panose="020B0604020202020204" pitchFamily="34" charset="0"/>
              </a:rPr>
              <a:t>Full integration with e-commerce platforms like </a:t>
            </a:r>
            <a:r>
              <a:rPr lang="en-US" sz="2400" dirty="0" err="1">
                <a:latin typeface="Arial" panose="020B0604020202020204" pitchFamily="34" charset="0"/>
                <a:cs typeface="Arial" panose="020B0604020202020204" pitchFamily="34" charset="0"/>
              </a:rPr>
              <a:t>GeM</a:t>
            </a:r>
            <a:r>
              <a:rPr lang="en-US" sz="2400" dirty="0">
                <a:latin typeface="Arial" panose="020B0604020202020204" pitchFamily="34" charset="0"/>
                <a:cs typeface="Arial" panose="020B0604020202020204" pitchFamily="34" charset="0"/>
              </a:rPr>
              <a:t>, ONDC</a:t>
            </a:r>
          </a:p>
          <a:p>
            <a:pPr marL="914400" indent="-565150" algn="just">
              <a:spcAft>
                <a:spcPts val="1000"/>
              </a:spcAft>
            </a:pPr>
            <a:r>
              <a:rPr lang="en-US" sz="2400" dirty="0">
                <a:latin typeface="Arial" panose="020B0604020202020204" pitchFamily="34" charset="0"/>
                <a:cs typeface="Arial" panose="020B0604020202020204" pitchFamily="34" charset="0"/>
              </a:rPr>
              <a:t>Strategic focus on advocacy, creation of protocol, ecosystem  </a:t>
            </a:r>
          </a:p>
          <a:p>
            <a:pPr marL="914400" indent="-565150" algn="just">
              <a:spcAft>
                <a:spcPts val="1000"/>
              </a:spcAft>
            </a:pPr>
            <a:r>
              <a:rPr lang="en-US" sz="2400" dirty="0">
                <a:latin typeface="Arial" panose="020B0604020202020204" pitchFamily="34" charset="0"/>
                <a:cs typeface="Arial" panose="020B0604020202020204" pitchFamily="34" charset="0"/>
              </a:rPr>
              <a:t>Specialized mechanism for handling operations and marketing</a:t>
            </a:r>
          </a:p>
          <a:p>
            <a:pPr marL="914400" indent="-565150" algn="just">
              <a:spcAft>
                <a:spcPts val="1000"/>
              </a:spcAft>
            </a:pPr>
            <a:r>
              <a:rPr lang="en-US" sz="2400" dirty="0">
                <a:latin typeface="Arial" panose="020B0604020202020204" pitchFamily="34" charset="0"/>
                <a:cs typeface="Arial" panose="020B0604020202020204" pitchFamily="34" charset="0"/>
              </a:rPr>
              <a:t>Remodel institutional framework to suit contemporary needs</a:t>
            </a:r>
          </a:p>
          <a:p>
            <a:pPr marL="914400" indent="-565150">
              <a:spcAft>
                <a:spcPts val="1000"/>
              </a:spcAft>
              <a:buNone/>
            </a:pPr>
            <a:endParaRPr lang="en-IN" sz="2400" dirty="0">
              <a:latin typeface="Arial" panose="020B0604020202020204" pitchFamily="34" charset="0"/>
              <a:cs typeface="Arial" panose="020B0604020202020204" pitchFamily="34" charset="0"/>
            </a:endParaRPr>
          </a:p>
        </p:txBody>
      </p:sp>
      <p:sp>
        <p:nvSpPr>
          <p:cNvPr id="5" name="Title 1"/>
          <p:cNvSpPr>
            <a:spLocks noGrp="1"/>
          </p:cNvSpPr>
          <p:nvPr>
            <p:ph type="title"/>
          </p:nvPr>
        </p:nvSpPr>
        <p:spPr>
          <a:xfrm>
            <a:off x="249383" y="365125"/>
            <a:ext cx="11704320" cy="665653"/>
          </a:xfrm>
          <a:solidFill>
            <a:schemeClr val="bg1">
              <a:lumMod val="85000"/>
              <a:alpha val="74902"/>
            </a:schemeClr>
          </a:solidFill>
        </p:spPr>
        <p:txBody>
          <a:bodyPr>
            <a:normAutofit/>
          </a:bodyPr>
          <a:lstStyle/>
          <a:p>
            <a:r>
              <a:rPr lang="en-US" sz="2800" b="1" dirty="0">
                <a:latin typeface="Arial" panose="020B0604020202020204" pitchFamily="34" charset="0"/>
                <a:ea typeface="+mn-ea"/>
                <a:cs typeface="Arial" panose="020B0604020202020204" pitchFamily="34" charset="0"/>
              </a:rPr>
              <a:t>Digitalization and Institutional Framework</a:t>
            </a:r>
            <a:endParaRPr lang="en-IN" sz="2800" b="1"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275D5FE8-561A-496A-9E6A-7BF37A5AEAB8}" type="slidenum">
              <a:rPr lang="en-US" altLang="en-US" smtClean="0"/>
              <a:pPr/>
              <a:t>29</a:t>
            </a:fld>
            <a:endParaRPr lang="en-US" altLang="en-US"/>
          </a:p>
        </p:txBody>
      </p:sp>
    </p:spTree>
    <p:extLst>
      <p:ext uri="{BB962C8B-B14F-4D97-AF65-F5344CB8AC3E}">
        <p14:creationId xmlns:p14="http://schemas.microsoft.com/office/powerpoint/2010/main" val="1888242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267168749"/>
              </p:ext>
            </p:extLst>
          </p:nvPr>
        </p:nvGraphicFramePr>
        <p:xfrm>
          <a:off x="382175" y="1146833"/>
          <a:ext cx="3953520" cy="4665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p:cNvSpPr/>
          <p:nvPr/>
        </p:nvSpPr>
        <p:spPr bwMode="ltGray">
          <a:xfrm>
            <a:off x="641350" y="1361272"/>
            <a:ext cx="555625" cy="539750"/>
          </a:xfrm>
          <a:prstGeom prst="ellipse">
            <a:avLst/>
          </a:prstGeom>
          <a:solidFill>
            <a:srgbClr val="7030A0"/>
          </a:solidFill>
          <a:ln w="3175" cap="flat" cmpd="sng" algn="ctr">
            <a:noFill/>
            <a:prstDash val="solid"/>
          </a:ln>
          <a:effectLst/>
        </p:spPr>
        <p:txBody>
          <a:bodyPr anchor="ctr"/>
          <a:lstStyle/>
          <a:p>
            <a:pPr algn="ctr" defTabSz="820487" eaLnBrk="1" fontAlgn="auto" hangingPunct="1">
              <a:spcBef>
                <a:spcPts val="0"/>
              </a:spcBef>
              <a:spcAft>
                <a:spcPts val="0"/>
              </a:spcAft>
              <a:defRPr/>
            </a:pPr>
            <a:endParaRPr lang="en-GB" kern="0">
              <a:solidFill>
                <a:srgbClr val="FFFFFF"/>
              </a:solidFill>
              <a:latin typeface="+mj-lt"/>
              <a:cs typeface="+mn-cs"/>
            </a:endParaRPr>
          </a:p>
        </p:txBody>
      </p:sp>
      <p:sp>
        <p:nvSpPr>
          <p:cNvPr id="11" name="Oval 10"/>
          <p:cNvSpPr/>
          <p:nvPr/>
        </p:nvSpPr>
        <p:spPr bwMode="ltGray">
          <a:xfrm>
            <a:off x="573088" y="2589997"/>
            <a:ext cx="555625" cy="539750"/>
          </a:xfrm>
          <a:prstGeom prst="ellipse">
            <a:avLst/>
          </a:prstGeom>
          <a:solidFill>
            <a:srgbClr val="7030A0"/>
          </a:solidFill>
          <a:ln w="3175" cap="flat" cmpd="sng" algn="ctr">
            <a:noFill/>
            <a:prstDash val="solid"/>
          </a:ln>
          <a:effectLst/>
        </p:spPr>
        <p:txBody>
          <a:bodyPr anchor="ctr"/>
          <a:lstStyle/>
          <a:p>
            <a:pPr algn="ctr" defTabSz="820487" eaLnBrk="1" fontAlgn="auto" hangingPunct="1">
              <a:spcBef>
                <a:spcPts val="0"/>
              </a:spcBef>
              <a:spcAft>
                <a:spcPts val="0"/>
              </a:spcAft>
              <a:defRPr/>
            </a:pPr>
            <a:endParaRPr lang="en-GB" kern="0">
              <a:solidFill>
                <a:srgbClr val="FFFFFF"/>
              </a:solidFill>
              <a:latin typeface="+mj-lt"/>
              <a:cs typeface="+mn-cs"/>
            </a:endParaRPr>
          </a:p>
        </p:txBody>
      </p:sp>
      <p:sp>
        <p:nvSpPr>
          <p:cNvPr id="12" name="Oval 11"/>
          <p:cNvSpPr/>
          <p:nvPr/>
        </p:nvSpPr>
        <p:spPr bwMode="ltGray">
          <a:xfrm>
            <a:off x="560388" y="3839360"/>
            <a:ext cx="555625" cy="539750"/>
          </a:xfrm>
          <a:prstGeom prst="ellipse">
            <a:avLst/>
          </a:prstGeom>
          <a:solidFill>
            <a:srgbClr val="7030A0"/>
          </a:solidFill>
          <a:ln w="3175" cap="flat" cmpd="sng" algn="ctr">
            <a:noFill/>
            <a:prstDash val="solid"/>
          </a:ln>
          <a:effectLst/>
        </p:spPr>
        <p:txBody>
          <a:bodyPr anchor="ctr"/>
          <a:lstStyle/>
          <a:p>
            <a:pPr algn="ctr" defTabSz="820487" eaLnBrk="1" fontAlgn="auto" hangingPunct="1">
              <a:spcBef>
                <a:spcPts val="0"/>
              </a:spcBef>
              <a:spcAft>
                <a:spcPts val="0"/>
              </a:spcAft>
              <a:defRPr/>
            </a:pPr>
            <a:endParaRPr lang="en-GB" kern="0">
              <a:solidFill>
                <a:srgbClr val="FFFFFF"/>
              </a:solidFill>
              <a:latin typeface="+mj-lt"/>
              <a:cs typeface="+mn-cs"/>
            </a:endParaRPr>
          </a:p>
        </p:txBody>
      </p:sp>
      <p:sp>
        <p:nvSpPr>
          <p:cNvPr id="13" name="Oval 12"/>
          <p:cNvSpPr/>
          <p:nvPr/>
        </p:nvSpPr>
        <p:spPr bwMode="ltGray">
          <a:xfrm>
            <a:off x="560388" y="5087135"/>
            <a:ext cx="555625" cy="539750"/>
          </a:xfrm>
          <a:prstGeom prst="ellipse">
            <a:avLst/>
          </a:prstGeom>
          <a:solidFill>
            <a:srgbClr val="7030A0"/>
          </a:solidFill>
          <a:ln w="3175" cap="flat" cmpd="sng" algn="ctr">
            <a:noFill/>
            <a:prstDash val="solid"/>
          </a:ln>
          <a:effectLst/>
        </p:spPr>
        <p:txBody>
          <a:bodyPr anchor="ctr"/>
          <a:lstStyle/>
          <a:p>
            <a:pPr algn="ctr" defTabSz="820487" eaLnBrk="1" fontAlgn="auto" hangingPunct="1">
              <a:spcBef>
                <a:spcPts val="0"/>
              </a:spcBef>
              <a:spcAft>
                <a:spcPts val="0"/>
              </a:spcAft>
              <a:defRPr/>
            </a:pPr>
            <a:endParaRPr lang="en-GB" kern="0">
              <a:solidFill>
                <a:srgbClr val="FFFFFF"/>
              </a:solidFill>
              <a:latin typeface="+mj-lt"/>
              <a:cs typeface="+mn-cs"/>
            </a:endParaRPr>
          </a:p>
        </p:txBody>
      </p:sp>
      <p:sp>
        <p:nvSpPr>
          <p:cNvPr id="14" name="Freeform 4827"/>
          <p:cNvSpPr>
            <a:spLocks noEditPoints="1"/>
          </p:cNvSpPr>
          <p:nvPr/>
        </p:nvSpPr>
        <p:spPr bwMode="auto">
          <a:xfrm>
            <a:off x="641350" y="1413660"/>
            <a:ext cx="392113" cy="365125"/>
          </a:xfrm>
          <a:custGeom>
            <a:avLst/>
            <a:gdLst>
              <a:gd name="T0" fmla="*/ 338 w 352"/>
              <a:gd name="T1" fmla="*/ 194 h 338"/>
              <a:gd name="T2" fmla="*/ 294 w 352"/>
              <a:gd name="T3" fmla="*/ 46 h 338"/>
              <a:gd name="T4" fmla="*/ 292 w 352"/>
              <a:gd name="T5" fmla="*/ 46 h 338"/>
              <a:gd name="T6" fmla="*/ 292 w 352"/>
              <a:gd name="T7" fmla="*/ 44 h 338"/>
              <a:gd name="T8" fmla="*/ 290 w 352"/>
              <a:gd name="T9" fmla="*/ 44 h 338"/>
              <a:gd name="T10" fmla="*/ 288 w 352"/>
              <a:gd name="T11" fmla="*/ 42 h 338"/>
              <a:gd name="T12" fmla="*/ 288 w 352"/>
              <a:gd name="T13" fmla="*/ 42 h 338"/>
              <a:gd name="T14" fmla="*/ 286 w 352"/>
              <a:gd name="T15" fmla="*/ 40 h 338"/>
              <a:gd name="T16" fmla="*/ 284 w 352"/>
              <a:gd name="T17" fmla="*/ 40 h 338"/>
              <a:gd name="T18" fmla="*/ 202 w 352"/>
              <a:gd name="T19" fmla="*/ 40 h 338"/>
              <a:gd name="T20" fmla="*/ 192 w 352"/>
              <a:gd name="T21" fmla="*/ 26 h 338"/>
              <a:gd name="T22" fmla="*/ 186 w 352"/>
              <a:gd name="T23" fmla="*/ 10 h 338"/>
              <a:gd name="T24" fmla="*/ 180 w 352"/>
              <a:gd name="T25" fmla="*/ 2 h 338"/>
              <a:gd name="T26" fmla="*/ 172 w 352"/>
              <a:gd name="T27" fmla="*/ 2 h 338"/>
              <a:gd name="T28" fmla="*/ 166 w 352"/>
              <a:gd name="T29" fmla="*/ 10 h 338"/>
              <a:gd name="T30" fmla="*/ 160 w 352"/>
              <a:gd name="T31" fmla="*/ 26 h 338"/>
              <a:gd name="T32" fmla="*/ 150 w 352"/>
              <a:gd name="T33" fmla="*/ 40 h 338"/>
              <a:gd name="T34" fmla="*/ 68 w 352"/>
              <a:gd name="T35" fmla="*/ 40 h 338"/>
              <a:gd name="T36" fmla="*/ 66 w 352"/>
              <a:gd name="T37" fmla="*/ 40 h 338"/>
              <a:gd name="T38" fmla="*/ 64 w 352"/>
              <a:gd name="T39" fmla="*/ 42 h 338"/>
              <a:gd name="T40" fmla="*/ 64 w 352"/>
              <a:gd name="T41" fmla="*/ 42 h 338"/>
              <a:gd name="T42" fmla="*/ 62 w 352"/>
              <a:gd name="T43" fmla="*/ 44 h 338"/>
              <a:gd name="T44" fmla="*/ 60 w 352"/>
              <a:gd name="T45" fmla="*/ 44 h 338"/>
              <a:gd name="T46" fmla="*/ 60 w 352"/>
              <a:gd name="T47" fmla="*/ 46 h 338"/>
              <a:gd name="T48" fmla="*/ 58 w 352"/>
              <a:gd name="T49" fmla="*/ 46 h 338"/>
              <a:gd name="T50" fmla="*/ 14 w 352"/>
              <a:gd name="T51" fmla="*/ 194 h 338"/>
              <a:gd name="T52" fmla="*/ 0 w 352"/>
              <a:gd name="T53" fmla="*/ 194 h 338"/>
              <a:gd name="T54" fmla="*/ 18 w 352"/>
              <a:gd name="T55" fmla="*/ 220 h 338"/>
              <a:gd name="T56" fmla="*/ 46 w 352"/>
              <a:gd name="T57" fmla="*/ 236 h 338"/>
              <a:gd name="T58" fmla="*/ 68 w 352"/>
              <a:gd name="T59" fmla="*/ 240 h 338"/>
              <a:gd name="T60" fmla="*/ 100 w 352"/>
              <a:gd name="T61" fmla="*/ 232 h 338"/>
              <a:gd name="T62" fmla="*/ 124 w 352"/>
              <a:gd name="T63" fmla="*/ 212 h 338"/>
              <a:gd name="T64" fmla="*/ 122 w 352"/>
              <a:gd name="T65" fmla="*/ 194 h 338"/>
              <a:gd name="T66" fmla="*/ 82 w 352"/>
              <a:gd name="T67" fmla="*/ 60 h 338"/>
              <a:gd name="T68" fmla="*/ 152 w 352"/>
              <a:gd name="T69" fmla="*/ 66 h 338"/>
              <a:gd name="T70" fmla="*/ 166 w 352"/>
              <a:gd name="T71" fmla="*/ 78 h 338"/>
              <a:gd name="T72" fmla="*/ 122 w 352"/>
              <a:gd name="T73" fmla="*/ 306 h 338"/>
              <a:gd name="T74" fmla="*/ 108 w 352"/>
              <a:gd name="T75" fmla="*/ 316 h 338"/>
              <a:gd name="T76" fmla="*/ 108 w 352"/>
              <a:gd name="T77" fmla="*/ 328 h 338"/>
              <a:gd name="T78" fmla="*/ 122 w 352"/>
              <a:gd name="T79" fmla="*/ 338 h 338"/>
              <a:gd name="T80" fmla="*/ 236 w 352"/>
              <a:gd name="T81" fmla="*/ 338 h 338"/>
              <a:gd name="T82" fmla="*/ 246 w 352"/>
              <a:gd name="T83" fmla="*/ 322 h 338"/>
              <a:gd name="T84" fmla="*/ 242 w 352"/>
              <a:gd name="T85" fmla="*/ 312 h 338"/>
              <a:gd name="T86" fmla="*/ 186 w 352"/>
              <a:gd name="T87" fmla="*/ 306 h 338"/>
              <a:gd name="T88" fmla="*/ 192 w 352"/>
              <a:gd name="T89" fmla="*/ 74 h 338"/>
              <a:gd name="T90" fmla="*/ 202 w 352"/>
              <a:gd name="T91" fmla="*/ 60 h 338"/>
              <a:gd name="T92" fmla="*/ 230 w 352"/>
              <a:gd name="T93" fmla="*/ 194 h 338"/>
              <a:gd name="T94" fmla="*/ 216 w 352"/>
              <a:gd name="T95" fmla="*/ 194 h 338"/>
              <a:gd name="T96" fmla="*/ 234 w 352"/>
              <a:gd name="T97" fmla="*/ 220 h 338"/>
              <a:gd name="T98" fmla="*/ 262 w 352"/>
              <a:gd name="T99" fmla="*/ 236 h 338"/>
              <a:gd name="T100" fmla="*/ 284 w 352"/>
              <a:gd name="T101" fmla="*/ 240 h 338"/>
              <a:gd name="T102" fmla="*/ 316 w 352"/>
              <a:gd name="T103" fmla="*/ 232 h 338"/>
              <a:gd name="T104" fmla="*/ 340 w 352"/>
              <a:gd name="T105" fmla="*/ 212 h 338"/>
              <a:gd name="T106" fmla="*/ 338 w 352"/>
              <a:gd name="T107" fmla="*/ 194 h 338"/>
              <a:gd name="T108" fmla="*/ 100 w 352"/>
              <a:gd name="T109" fmla="*/ 194 h 338"/>
              <a:gd name="T110" fmla="*/ 284 w 352"/>
              <a:gd name="T111" fmla="*/ 8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 h="338">
                <a:moveTo>
                  <a:pt x="338" y="194"/>
                </a:moveTo>
                <a:lnTo>
                  <a:pt x="338" y="194"/>
                </a:lnTo>
                <a:lnTo>
                  <a:pt x="338" y="194"/>
                </a:lnTo>
                <a:lnTo>
                  <a:pt x="294" y="48"/>
                </a:lnTo>
                <a:lnTo>
                  <a:pt x="294" y="48"/>
                </a:lnTo>
                <a:lnTo>
                  <a:pt x="294" y="46"/>
                </a:lnTo>
                <a:lnTo>
                  <a:pt x="294" y="46"/>
                </a:lnTo>
                <a:lnTo>
                  <a:pt x="292" y="46"/>
                </a:lnTo>
                <a:lnTo>
                  <a:pt x="292" y="46"/>
                </a:lnTo>
                <a:lnTo>
                  <a:pt x="292" y="44"/>
                </a:lnTo>
                <a:lnTo>
                  <a:pt x="292" y="44"/>
                </a:lnTo>
                <a:lnTo>
                  <a:pt x="292" y="44"/>
                </a:lnTo>
                <a:lnTo>
                  <a:pt x="292" y="44"/>
                </a:lnTo>
                <a:lnTo>
                  <a:pt x="290" y="44"/>
                </a:lnTo>
                <a:lnTo>
                  <a:pt x="290" y="44"/>
                </a:lnTo>
                <a:lnTo>
                  <a:pt x="290" y="42"/>
                </a:lnTo>
                <a:lnTo>
                  <a:pt x="290" y="42"/>
                </a:lnTo>
                <a:lnTo>
                  <a:pt x="288" y="42"/>
                </a:lnTo>
                <a:lnTo>
                  <a:pt x="288" y="42"/>
                </a:lnTo>
                <a:lnTo>
                  <a:pt x="288" y="42"/>
                </a:lnTo>
                <a:lnTo>
                  <a:pt x="288" y="42"/>
                </a:lnTo>
                <a:lnTo>
                  <a:pt x="286" y="40"/>
                </a:lnTo>
                <a:lnTo>
                  <a:pt x="286" y="40"/>
                </a:lnTo>
                <a:lnTo>
                  <a:pt x="286" y="40"/>
                </a:lnTo>
                <a:lnTo>
                  <a:pt x="286" y="40"/>
                </a:lnTo>
                <a:lnTo>
                  <a:pt x="284" y="40"/>
                </a:lnTo>
                <a:lnTo>
                  <a:pt x="284" y="40"/>
                </a:lnTo>
                <a:lnTo>
                  <a:pt x="284" y="40"/>
                </a:lnTo>
                <a:lnTo>
                  <a:pt x="202" y="40"/>
                </a:lnTo>
                <a:lnTo>
                  <a:pt x="202" y="40"/>
                </a:lnTo>
                <a:lnTo>
                  <a:pt x="200" y="34"/>
                </a:lnTo>
                <a:lnTo>
                  <a:pt x="196" y="30"/>
                </a:lnTo>
                <a:lnTo>
                  <a:pt x="192" y="26"/>
                </a:lnTo>
                <a:lnTo>
                  <a:pt x="186" y="24"/>
                </a:lnTo>
                <a:lnTo>
                  <a:pt x="186" y="10"/>
                </a:lnTo>
                <a:lnTo>
                  <a:pt x="186" y="10"/>
                </a:lnTo>
                <a:lnTo>
                  <a:pt x="186" y="6"/>
                </a:lnTo>
                <a:lnTo>
                  <a:pt x="184" y="4"/>
                </a:lnTo>
                <a:lnTo>
                  <a:pt x="180" y="2"/>
                </a:lnTo>
                <a:lnTo>
                  <a:pt x="176" y="0"/>
                </a:lnTo>
                <a:lnTo>
                  <a:pt x="176" y="0"/>
                </a:lnTo>
                <a:lnTo>
                  <a:pt x="172" y="2"/>
                </a:lnTo>
                <a:lnTo>
                  <a:pt x="168" y="4"/>
                </a:lnTo>
                <a:lnTo>
                  <a:pt x="166" y="6"/>
                </a:lnTo>
                <a:lnTo>
                  <a:pt x="166" y="10"/>
                </a:lnTo>
                <a:lnTo>
                  <a:pt x="166" y="24"/>
                </a:lnTo>
                <a:lnTo>
                  <a:pt x="166" y="24"/>
                </a:lnTo>
                <a:lnTo>
                  <a:pt x="160" y="26"/>
                </a:lnTo>
                <a:lnTo>
                  <a:pt x="156" y="30"/>
                </a:lnTo>
                <a:lnTo>
                  <a:pt x="152" y="34"/>
                </a:lnTo>
                <a:lnTo>
                  <a:pt x="150" y="40"/>
                </a:lnTo>
                <a:lnTo>
                  <a:pt x="68" y="40"/>
                </a:lnTo>
                <a:lnTo>
                  <a:pt x="68" y="40"/>
                </a:lnTo>
                <a:lnTo>
                  <a:pt x="68" y="40"/>
                </a:lnTo>
                <a:lnTo>
                  <a:pt x="68" y="40"/>
                </a:lnTo>
                <a:lnTo>
                  <a:pt x="66" y="40"/>
                </a:lnTo>
                <a:lnTo>
                  <a:pt x="66" y="40"/>
                </a:lnTo>
                <a:lnTo>
                  <a:pt x="66" y="40"/>
                </a:lnTo>
                <a:lnTo>
                  <a:pt x="66" y="40"/>
                </a:lnTo>
                <a:lnTo>
                  <a:pt x="64" y="42"/>
                </a:lnTo>
                <a:lnTo>
                  <a:pt x="64" y="42"/>
                </a:lnTo>
                <a:lnTo>
                  <a:pt x="64" y="42"/>
                </a:lnTo>
                <a:lnTo>
                  <a:pt x="64" y="42"/>
                </a:lnTo>
                <a:lnTo>
                  <a:pt x="62" y="42"/>
                </a:lnTo>
                <a:lnTo>
                  <a:pt x="62" y="42"/>
                </a:lnTo>
                <a:lnTo>
                  <a:pt x="62" y="44"/>
                </a:lnTo>
                <a:lnTo>
                  <a:pt x="62" y="44"/>
                </a:lnTo>
                <a:lnTo>
                  <a:pt x="60" y="44"/>
                </a:lnTo>
                <a:lnTo>
                  <a:pt x="60" y="44"/>
                </a:lnTo>
                <a:lnTo>
                  <a:pt x="60" y="44"/>
                </a:lnTo>
                <a:lnTo>
                  <a:pt x="60" y="44"/>
                </a:lnTo>
                <a:lnTo>
                  <a:pt x="60" y="46"/>
                </a:lnTo>
                <a:lnTo>
                  <a:pt x="60" y="46"/>
                </a:lnTo>
                <a:lnTo>
                  <a:pt x="58" y="46"/>
                </a:lnTo>
                <a:lnTo>
                  <a:pt x="58" y="46"/>
                </a:lnTo>
                <a:lnTo>
                  <a:pt x="58" y="48"/>
                </a:lnTo>
                <a:lnTo>
                  <a:pt x="14" y="194"/>
                </a:lnTo>
                <a:lnTo>
                  <a:pt x="14" y="194"/>
                </a:lnTo>
                <a:lnTo>
                  <a:pt x="14" y="194"/>
                </a:lnTo>
                <a:lnTo>
                  <a:pt x="0" y="194"/>
                </a:lnTo>
                <a:lnTo>
                  <a:pt x="0" y="194"/>
                </a:lnTo>
                <a:lnTo>
                  <a:pt x="6" y="204"/>
                </a:lnTo>
                <a:lnTo>
                  <a:pt x="12" y="212"/>
                </a:lnTo>
                <a:lnTo>
                  <a:pt x="18" y="220"/>
                </a:lnTo>
                <a:lnTo>
                  <a:pt x="26" y="228"/>
                </a:lnTo>
                <a:lnTo>
                  <a:pt x="36" y="232"/>
                </a:lnTo>
                <a:lnTo>
                  <a:pt x="46" y="236"/>
                </a:lnTo>
                <a:lnTo>
                  <a:pt x="56" y="240"/>
                </a:lnTo>
                <a:lnTo>
                  <a:pt x="68" y="240"/>
                </a:lnTo>
                <a:lnTo>
                  <a:pt x="68" y="240"/>
                </a:lnTo>
                <a:lnTo>
                  <a:pt x="80" y="240"/>
                </a:lnTo>
                <a:lnTo>
                  <a:pt x="90" y="236"/>
                </a:lnTo>
                <a:lnTo>
                  <a:pt x="100" y="232"/>
                </a:lnTo>
                <a:lnTo>
                  <a:pt x="110" y="228"/>
                </a:lnTo>
                <a:lnTo>
                  <a:pt x="118" y="220"/>
                </a:lnTo>
                <a:lnTo>
                  <a:pt x="124" y="212"/>
                </a:lnTo>
                <a:lnTo>
                  <a:pt x="130" y="204"/>
                </a:lnTo>
                <a:lnTo>
                  <a:pt x="136" y="194"/>
                </a:lnTo>
                <a:lnTo>
                  <a:pt x="122" y="194"/>
                </a:lnTo>
                <a:lnTo>
                  <a:pt x="122" y="194"/>
                </a:lnTo>
                <a:lnTo>
                  <a:pt x="122" y="194"/>
                </a:lnTo>
                <a:lnTo>
                  <a:pt x="82" y="60"/>
                </a:lnTo>
                <a:lnTo>
                  <a:pt x="150" y="60"/>
                </a:lnTo>
                <a:lnTo>
                  <a:pt x="150" y="60"/>
                </a:lnTo>
                <a:lnTo>
                  <a:pt x="152" y="66"/>
                </a:lnTo>
                <a:lnTo>
                  <a:pt x="156" y="70"/>
                </a:lnTo>
                <a:lnTo>
                  <a:pt x="160" y="74"/>
                </a:lnTo>
                <a:lnTo>
                  <a:pt x="166" y="78"/>
                </a:lnTo>
                <a:lnTo>
                  <a:pt x="166" y="306"/>
                </a:lnTo>
                <a:lnTo>
                  <a:pt x="122" y="306"/>
                </a:lnTo>
                <a:lnTo>
                  <a:pt x="122" y="306"/>
                </a:lnTo>
                <a:lnTo>
                  <a:pt x="116" y="308"/>
                </a:lnTo>
                <a:lnTo>
                  <a:pt x="110" y="312"/>
                </a:lnTo>
                <a:lnTo>
                  <a:pt x="108" y="316"/>
                </a:lnTo>
                <a:lnTo>
                  <a:pt x="106" y="322"/>
                </a:lnTo>
                <a:lnTo>
                  <a:pt x="106" y="322"/>
                </a:lnTo>
                <a:lnTo>
                  <a:pt x="108" y="328"/>
                </a:lnTo>
                <a:lnTo>
                  <a:pt x="110" y="334"/>
                </a:lnTo>
                <a:lnTo>
                  <a:pt x="116" y="338"/>
                </a:lnTo>
                <a:lnTo>
                  <a:pt x="122" y="338"/>
                </a:lnTo>
                <a:lnTo>
                  <a:pt x="230" y="338"/>
                </a:lnTo>
                <a:lnTo>
                  <a:pt x="230" y="338"/>
                </a:lnTo>
                <a:lnTo>
                  <a:pt x="236" y="338"/>
                </a:lnTo>
                <a:lnTo>
                  <a:pt x="242" y="334"/>
                </a:lnTo>
                <a:lnTo>
                  <a:pt x="244" y="328"/>
                </a:lnTo>
                <a:lnTo>
                  <a:pt x="246" y="322"/>
                </a:lnTo>
                <a:lnTo>
                  <a:pt x="246" y="322"/>
                </a:lnTo>
                <a:lnTo>
                  <a:pt x="244" y="316"/>
                </a:lnTo>
                <a:lnTo>
                  <a:pt x="242" y="312"/>
                </a:lnTo>
                <a:lnTo>
                  <a:pt x="236" y="308"/>
                </a:lnTo>
                <a:lnTo>
                  <a:pt x="230" y="306"/>
                </a:lnTo>
                <a:lnTo>
                  <a:pt x="186" y="306"/>
                </a:lnTo>
                <a:lnTo>
                  <a:pt x="186" y="78"/>
                </a:lnTo>
                <a:lnTo>
                  <a:pt x="186" y="78"/>
                </a:lnTo>
                <a:lnTo>
                  <a:pt x="192" y="74"/>
                </a:lnTo>
                <a:lnTo>
                  <a:pt x="196" y="70"/>
                </a:lnTo>
                <a:lnTo>
                  <a:pt x="200" y="66"/>
                </a:lnTo>
                <a:lnTo>
                  <a:pt x="202" y="60"/>
                </a:lnTo>
                <a:lnTo>
                  <a:pt x="270" y="60"/>
                </a:lnTo>
                <a:lnTo>
                  <a:pt x="230" y="194"/>
                </a:lnTo>
                <a:lnTo>
                  <a:pt x="230" y="194"/>
                </a:lnTo>
                <a:lnTo>
                  <a:pt x="230" y="194"/>
                </a:lnTo>
                <a:lnTo>
                  <a:pt x="216" y="194"/>
                </a:lnTo>
                <a:lnTo>
                  <a:pt x="216" y="194"/>
                </a:lnTo>
                <a:lnTo>
                  <a:pt x="222" y="204"/>
                </a:lnTo>
                <a:lnTo>
                  <a:pt x="228" y="212"/>
                </a:lnTo>
                <a:lnTo>
                  <a:pt x="234" y="220"/>
                </a:lnTo>
                <a:lnTo>
                  <a:pt x="242" y="228"/>
                </a:lnTo>
                <a:lnTo>
                  <a:pt x="252" y="232"/>
                </a:lnTo>
                <a:lnTo>
                  <a:pt x="262" y="236"/>
                </a:lnTo>
                <a:lnTo>
                  <a:pt x="272" y="240"/>
                </a:lnTo>
                <a:lnTo>
                  <a:pt x="284" y="240"/>
                </a:lnTo>
                <a:lnTo>
                  <a:pt x="284" y="240"/>
                </a:lnTo>
                <a:lnTo>
                  <a:pt x="296" y="240"/>
                </a:lnTo>
                <a:lnTo>
                  <a:pt x="306" y="236"/>
                </a:lnTo>
                <a:lnTo>
                  <a:pt x="316" y="232"/>
                </a:lnTo>
                <a:lnTo>
                  <a:pt x="326" y="228"/>
                </a:lnTo>
                <a:lnTo>
                  <a:pt x="334" y="220"/>
                </a:lnTo>
                <a:lnTo>
                  <a:pt x="340" y="212"/>
                </a:lnTo>
                <a:lnTo>
                  <a:pt x="346" y="204"/>
                </a:lnTo>
                <a:lnTo>
                  <a:pt x="352" y="194"/>
                </a:lnTo>
                <a:lnTo>
                  <a:pt x="338" y="194"/>
                </a:lnTo>
                <a:close/>
                <a:moveTo>
                  <a:pt x="36" y="194"/>
                </a:moveTo>
                <a:lnTo>
                  <a:pt x="68" y="86"/>
                </a:lnTo>
                <a:lnTo>
                  <a:pt x="100" y="194"/>
                </a:lnTo>
                <a:lnTo>
                  <a:pt x="36" y="194"/>
                </a:lnTo>
                <a:close/>
                <a:moveTo>
                  <a:pt x="252" y="194"/>
                </a:moveTo>
                <a:lnTo>
                  <a:pt x="284" y="86"/>
                </a:lnTo>
                <a:lnTo>
                  <a:pt x="316" y="194"/>
                </a:lnTo>
                <a:lnTo>
                  <a:pt x="252" y="194"/>
                </a:lnTo>
                <a:close/>
              </a:path>
            </a:pathLst>
          </a:custGeom>
          <a:solidFill>
            <a:srgbClr val="FFFFFF"/>
          </a:solidFill>
          <a:ln>
            <a:noFill/>
          </a:ln>
        </p:spPr>
        <p:txBody>
          <a:bodyPr/>
          <a:lstStyle/>
          <a:p>
            <a:pPr defTabSz="820487" eaLnBrk="1" fontAlgn="auto" hangingPunct="1">
              <a:spcBef>
                <a:spcPts val="0"/>
              </a:spcBef>
              <a:spcAft>
                <a:spcPts val="0"/>
              </a:spcAft>
              <a:defRPr/>
            </a:pPr>
            <a:endParaRPr lang="en-GB" kern="0">
              <a:solidFill>
                <a:sysClr val="windowText" lastClr="000000"/>
              </a:solidFill>
              <a:latin typeface="+mj-lt"/>
              <a:cs typeface="+mn-cs"/>
            </a:endParaRPr>
          </a:p>
        </p:txBody>
      </p:sp>
      <p:sp>
        <p:nvSpPr>
          <p:cNvPr id="16" name="Freeform 4851"/>
          <p:cNvSpPr>
            <a:spLocks noEditPoints="1"/>
          </p:cNvSpPr>
          <p:nvPr/>
        </p:nvSpPr>
        <p:spPr bwMode="auto">
          <a:xfrm>
            <a:off x="644525" y="3928260"/>
            <a:ext cx="398463" cy="407987"/>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rgbClr val="FFFFFF"/>
          </a:solidFill>
          <a:ln>
            <a:noFill/>
          </a:ln>
        </p:spPr>
        <p:txBody>
          <a:bodyPr/>
          <a:lstStyle/>
          <a:p>
            <a:pPr defTabSz="820487" eaLnBrk="1" fontAlgn="auto" hangingPunct="1">
              <a:spcBef>
                <a:spcPts val="0"/>
              </a:spcBef>
              <a:spcAft>
                <a:spcPts val="0"/>
              </a:spcAft>
              <a:defRPr/>
            </a:pPr>
            <a:endParaRPr lang="en-GB" kern="0">
              <a:solidFill>
                <a:sysClr val="windowText" lastClr="000000"/>
              </a:solidFill>
              <a:latin typeface="+mj-lt"/>
              <a:cs typeface="+mn-cs"/>
            </a:endParaRPr>
          </a:p>
        </p:txBody>
      </p:sp>
      <p:sp>
        <p:nvSpPr>
          <p:cNvPr id="7177" name="Title 3"/>
          <p:cNvSpPr txBox="1">
            <a:spLocks/>
          </p:cNvSpPr>
          <p:nvPr/>
        </p:nvSpPr>
        <p:spPr bwMode="auto">
          <a:xfrm>
            <a:off x="-344488" y="-174625"/>
            <a:ext cx="11495088" cy="1108075"/>
          </a:xfrm>
          <a:prstGeom prst="rect">
            <a:avLst/>
          </a:prstGeom>
          <a:noFill/>
          <a:ln w="9525">
            <a:noFill/>
            <a:miter lim="800000"/>
            <a:headEnd/>
            <a:tailEnd/>
          </a:ln>
        </p:spPr>
        <p:txBody>
          <a:bodyPr anchor="ctr"/>
          <a:lstStyle/>
          <a:p>
            <a:pPr marL="517525" indent="52388" algn="ctr" eaLnBrk="1" hangingPunct="1">
              <a:lnSpc>
                <a:spcPct val="90000"/>
              </a:lnSpc>
            </a:pPr>
            <a:endParaRPr lang="en-US" altLang="en-US" sz="2600" b="1">
              <a:latin typeface="Tahoma" pitchFamily="34" charset="0"/>
              <a:cs typeface="Tahoma" pitchFamily="34" charset="0"/>
            </a:endParaRPr>
          </a:p>
        </p:txBody>
      </p:sp>
      <p:sp>
        <p:nvSpPr>
          <p:cNvPr id="7178" name="Slide Number Placeholder 1"/>
          <p:cNvSpPr>
            <a:spLocks noGrp="1"/>
          </p:cNvSpPr>
          <p:nvPr>
            <p:ph type="sldNum" sz="quarter" idx="12"/>
          </p:nvPr>
        </p:nvSpPr>
        <p:spPr bwMode="auto">
          <a:xfrm>
            <a:off x="8602804" y="6140222"/>
            <a:ext cx="2743200" cy="365125"/>
          </a:xfrm>
          <a:noFill/>
          <a:ln>
            <a:miter lim="800000"/>
            <a:headEnd/>
            <a:tailEnd/>
          </a:ln>
        </p:spPr>
        <p:txBody>
          <a:bodyPr/>
          <a:lstStyle/>
          <a:p>
            <a:fld id="{279C1B98-47D3-40D2-AFFB-BD13184F275C}" type="slidenum">
              <a:rPr lang="en-US" altLang="en-US">
                <a:latin typeface="Calibri" pitchFamily="34" charset="0"/>
              </a:rPr>
              <a:pPr/>
              <a:t>3</a:t>
            </a:fld>
            <a:endParaRPr lang="en-US" altLang="en-US">
              <a:latin typeface="Calibri" pitchFamily="34" charset="0"/>
            </a:endParaRPr>
          </a:p>
        </p:txBody>
      </p:sp>
      <p:sp>
        <p:nvSpPr>
          <p:cNvPr id="7179" name="TextBox 1"/>
          <p:cNvSpPr txBox="1">
            <a:spLocks/>
          </p:cNvSpPr>
          <p:nvPr/>
        </p:nvSpPr>
        <p:spPr bwMode="auto">
          <a:xfrm>
            <a:off x="258763" y="220663"/>
            <a:ext cx="11360150" cy="538162"/>
          </a:xfrm>
          <a:prstGeom prst="rect">
            <a:avLst/>
          </a:prstGeom>
          <a:solidFill>
            <a:srgbClr val="F4F2EF"/>
          </a:solidFill>
          <a:ln w="9525">
            <a:noFill/>
            <a:miter lim="800000"/>
            <a:headEnd/>
            <a:tailEnd/>
          </a:ln>
        </p:spPr>
        <p:txBody>
          <a:bodyPr lIns="60960" rIns="60960"/>
          <a:lstStyle/>
          <a:p>
            <a:pPr algn="ctr" eaLnBrk="1" hangingPunct="1">
              <a:lnSpc>
                <a:spcPct val="90000"/>
              </a:lnSpc>
            </a:pPr>
            <a:r>
              <a:rPr lang="en-US" altLang="en-US" sz="2800" b="1" dirty="0"/>
              <a:t>Khadi and Village Industries Commission (KVIC)</a:t>
            </a:r>
          </a:p>
        </p:txBody>
      </p:sp>
      <p:sp>
        <p:nvSpPr>
          <p:cNvPr id="7180" name="TextBox 2"/>
          <p:cNvSpPr txBox="1">
            <a:spLocks/>
          </p:cNvSpPr>
          <p:nvPr/>
        </p:nvSpPr>
        <p:spPr bwMode="auto">
          <a:xfrm>
            <a:off x="4446588" y="1778785"/>
            <a:ext cx="3384550" cy="4278312"/>
          </a:xfrm>
          <a:prstGeom prst="rect">
            <a:avLst/>
          </a:prstGeom>
          <a:solidFill>
            <a:srgbClr val="F4F2EF"/>
          </a:solidFill>
          <a:ln w="9525">
            <a:noFill/>
            <a:miter lim="800000"/>
            <a:headEnd/>
            <a:tailEnd/>
          </a:ln>
        </p:spPr>
        <p:txBody>
          <a:bodyPr lIns="60960" rIns="60960"/>
          <a:lstStyle/>
          <a:p>
            <a:pPr marL="354013" indent="-179388" algn="just" eaLnBrk="1" hangingPunct="1">
              <a:buFont typeface="Wingdings" pitchFamily="2" charset="2"/>
              <a:buChar char="§"/>
            </a:pPr>
            <a:r>
              <a:rPr lang="en-US" altLang="en-US" b="1" dirty="0">
                <a:cs typeface="Tahoma" pitchFamily="34" charset="0"/>
              </a:rPr>
              <a:t>Social Objective </a:t>
            </a:r>
          </a:p>
          <a:p>
            <a:pPr marL="354013" indent="-179388" algn="just" eaLnBrk="1" hangingPunct="1"/>
            <a:r>
              <a:rPr lang="en-US" altLang="en-US" b="1" dirty="0">
                <a:cs typeface="Tahoma" pitchFamily="34" charset="0"/>
              </a:rPr>
              <a:t>	</a:t>
            </a:r>
            <a:r>
              <a:rPr lang="en-US" altLang="en-US" dirty="0">
                <a:cs typeface="Tahoma" pitchFamily="34" charset="0"/>
              </a:rPr>
              <a:t>Providing livelihood and employment</a:t>
            </a:r>
          </a:p>
          <a:p>
            <a:pPr marL="354013" indent="-179388" algn="just" eaLnBrk="1" hangingPunct="1"/>
            <a:endParaRPr lang="en-US" altLang="en-US" b="1" dirty="0">
              <a:cs typeface="Tahoma" pitchFamily="34" charset="0"/>
            </a:endParaRPr>
          </a:p>
          <a:p>
            <a:pPr marL="354013" indent="-179388" algn="just" eaLnBrk="1" hangingPunct="1">
              <a:buFont typeface="Wingdings" pitchFamily="2" charset="2"/>
              <a:buChar char="§"/>
            </a:pPr>
            <a:r>
              <a:rPr lang="en-US" altLang="en-US" b="1" dirty="0">
                <a:cs typeface="Tahoma" pitchFamily="34" charset="0"/>
              </a:rPr>
              <a:t>Economic Objective </a:t>
            </a:r>
          </a:p>
          <a:p>
            <a:pPr marL="354013" indent="-179388" algn="just" eaLnBrk="1" hangingPunct="1"/>
            <a:r>
              <a:rPr lang="en-US" altLang="en-US" b="1" dirty="0">
                <a:cs typeface="Tahoma" pitchFamily="34" charset="0"/>
              </a:rPr>
              <a:t>	</a:t>
            </a:r>
            <a:r>
              <a:rPr lang="en-US" altLang="en-US" dirty="0">
                <a:cs typeface="Tahoma" pitchFamily="34" charset="0"/>
              </a:rPr>
              <a:t>Producing saleable articles by artisans</a:t>
            </a:r>
          </a:p>
          <a:p>
            <a:pPr marL="354013" indent="-179388" algn="just" eaLnBrk="1" hangingPunct="1">
              <a:buFont typeface="Wingdings" pitchFamily="2" charset="2"/>
              <a:buChar char="§"/>
            </a:pPr>
            <a:endParaRPr lang="en-US" altLang="en-US" b="1" dirty="0">
              <a:cs typeface="Tahoma" pitchFamily="34" charset="0"/>
            </a:endParaRPr>
          </a:p>
          <a:p>
            <a:pPr marL="354013" indent="-179388" algn="just" eaLnBrk="1" hangingPunct="1">
              <a:buFont typeface="Wingdings" pitchFamily="2" charset="2"/>
              <a:buChar char="§"/>
            </a:pPr>
            <a:r>
              <a:rPr lang="en-US" altLang="en-US" b="1" dirty="0">
                <a:cs typeface="Tahoma" pitchFamily="34" charset="0"/>
              </a:rPr>
              <a:t>Wider Objective </a:t>
            </a:r>
          </a:p>
          <a:p>
            <a:pPr marL="354013" indent="-179388" algn="just" eaLnBrk="1" hangingPunct="1"/>
            <a:r>
              <a:rPr lang="en-US" altLang="en-US" b="1" dirty="0">
                <a:cs typeface="Tahoma" pitchFamily="34" charset="0"/>
              </a:rPr>
              <a:t>	</a:t>
            </a:r>
            <a:r>
              <a:rPr lang="en-US" altLang="en-US" dirty="0">
                <a:cs typeface="Tahoma" pitchFamily="34" charset="0"/>
              </a:rPr>
              <a:t>Creating self reliance amongst the people</a:t>
            </a:r>
            <a:endParaRPr lang="en-US" altLang="en-US" b="1" dirty="0">
              <a:cs typeface="Tahoma" pitchFamily="34" charset="0"/>
            </a:endParaRPr>
          </a:p>
          <a:p>
            <a:pPr marL="354013" indent="-179388" algn="just">
              <a:spcAft>
                <a:spcPts val="800"/>
              </a:spcAft>
              <a:buClr>
                <a:srgbClr val="4F2D7F"/>
              </a:buClr>
            </a:pPr>
            <a:endParaRPr lang="en-US" altLang="en-US" dirty="0">
              <a:solidFill>
                <a:srgbClr val="000000"/>
              </a:solidFill>
            </a:endParaRPr>
          </a:p>
        </p:txBody>
      </p:sp>
      <p:sp>
        <p:nvSpPr>
          <p:cNvPr id="4" name="Freeform 10"/>
          <p:cNvSpPr/>
          <p:nvPr/>
        </p:nvSpPr>
        <p:spPr>
          <a:xfrm>
            <a:off x="4446588" y="1210460"/>
            <a:ext cx="3384550" cy="420687"/>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3971" tIns="13971" rIns="13971" bIns="13971" spcCol="1270" anchor="ctr"/>
          <a:lstStyle/>
          <a:p>
            <a:pPr algn="ctr" defTabSz="977876">
              <a:lnSpc>
                <a:spcPct val="90000"/>
              </a:lnSpc>
              <a:spcAft>
                <a:spcPct val="35000"/>
              </a:spcAft>
              <a:defRPr/>
            </a:pPr>
            <a:r>
              <a:rPr lang="en-US" b="1" dirty="0">
                <a:solidFill>
                  <a:prstClr val="white"/>
                </a:solidFill>
                <a:latin typeface="Arial" panose="020B0604020202020204" pitchFamily="34" charset="0"/>
                <a:cs typeface="Arial" panose="020B0604020202020204" pitchFamily="34" charset="0"/>
              </a:rPr>
              <a:t>Objective</a:t>
            </a:r>
          </a:p>
        </p:txBody>
      </p:sp>
      <p:sp>
        <p:nvSpPr>
          <p:cNvPr id="5" name="Freeform 10"/>
          <p:cNvSpPr/>
          <p:nvPr/>
        </p:nvSpPr>
        <p:spPr>
          <a:xfrm>
            <a:off x="8035925" y="1192997"/>
            <a:ext cx="3384550" cy="411163"/>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3971" tIns="13971" rIns="13971" bIns="13971" spcCol="1270" anchor="ctr"/>
          <a:lstStyle/>
          <a:p>
            <a:pPr algn="ctr" defTabSz="977876">
              <a:lnSpc>
                <a:spcPct val="90000"/>
              </a:lnSpc>
              <a:spcAft>
                <a:spcPct val="35000"/>
              </a:spcAft>
              <a:defRPr/>
            </a:pPr>
            <a:r>
              <a:rPr lang="en-US" b="1" dirty="0">
                <a:solidFill>
                  <a:prstClr val="white"/>
                </a:solidFill>
                <a:latin typeface="Arial" panose="020B0604020202020204" pitchFamily="34" charset="0"/>
                <a:cs typeface="Arial" panose="020B0604020202020204" pitchFamily="34" charset="0"/>
              </a:rPr>
              <a:t>Function</a:t>
            </a:r>
          </a:p>
        </p:txBody>
      </p:sp>
      <p:sp>
        <p:nvSpPr>
          <p:cNvPr id="7183" name="TextBox 5"/>
          <p:cNvSpPr txBox="1">
            <a:spLocks/>
          </p:cNvSpPr>
          <p:nvPr/>
        </p:nvSpPr>
        <p:spPr bwMode="auto">
          <a:xfrm>
            <a:off x="8035925" y="1778785"/>
            <a:ext cx="3384550" cy="4278312"/>
          </a:xfrm>
          <a:prstGeom prst="rect">
            <a:avLst/>
          </a:prstGeom>
          <a:solidFill>
            <a:srgbClr val="F4F2EF"/>
          </a:solidFill>
          <a:ln w="9525">
            <a:noFill/>
            <a:miter lim="800000"/>
            <a:headEnd/>
            <a:tailEnd/>
          </a:ln>
        </p:spPr>
        <p:txBody>
          <a:bodyPr lIns="60960" rIns="60960"/>
          <a:lstStyle/>
          <a:p>
            <a:pPr marL="354013" indent="-179388" algn="just" eaLnBrk="1" hangingPunct="1">
              <a:buFont typeface="Wingdings" pitchFamily="2" charset="2"/>
              <a:buChar char="§"/>
            </a:pPr>
            <a:r>
              <a:rPr lang="en-US" altLang="en-US">
                <a:cs typeface="Tahoma" pitchFamily="34" charset="0"/>
              </a:rPr>
              <a:t>To plan, promote, facilitate, organize and assist in establishment and development of KVI.</a:t>
            </a:r>
          </a:p>
          <a:p>
            <a:pPr marL="354013" indent="-179388" algn="just" eaLnBrk="1" hangingPunct="1">
              <a:buFont typeface="Wingdings" pitchFamily="2" charset="2"/>
              <a:buChar char="§"/>
            </a:pPr>
            <a:endParaRPr lang="en-US" altLang="en-US">
              <a:cs typeface="Tahoma" pitchFamily="34" charset="0"/>
            </a:endParaRPr>
          </a:p>
          <a:p>
            <a:pPr marL="354013" indent="-179388" algn="just" eaLnBrk="1" hangingPunct="1">
              <a:buFont typeface="Wingdings" pitchFamily="2" charset="2"/>
              <a:buChar char="§"/>
            </a:pPr>
            <a:r>
              <a:rPr lang="en-US" altLang="en-US">
                <a:cs typeface="Tahoma" pitchFamily="34" charset="0"/>
              </a:rPr>
              <a:t>To supply Raw Materials &amp; Equipments </a:t>
            </a:r>
          </a:p>
          <a:p>
            <a:pPr marL="354013" indent="-179388" algn="just" eaLnBrk="1" hangingPunct="1">
              <a:buFont typeface="Wingdings" pitchFamily="2" charset="2"/>
              <a:buChar char="§"/>
            </a:pPr>
            <a:endParaRPr lang="en-US" altLang="en-US">
              <a:cs typeface="Tahoma" pitchFamily="34" charset="0"/>
            </a:endParaRPr>
          </a:p>
          <a:p>
            <a:pPr marL="354013" indent="-179388" algn="just" eaLnBrk="1" hangingPunct="1">
              <a:buFont typeface="Wingdings" pitchFamily="2" charset="2"/>
              <a:buChar char="§"/>
            </a:pPr>
            <a:r>
              <a:rPr lang="en-US" altLang="en-US">
                <a:cs typeface="Tahoma" pitchFamily="34" charset="0"/>
              </a:rPr>
              <a:t>Marketing of KVI Products of the units</a:t>
            </a:r>
          </a:p>
          <a:p>
            <a:pPr marL="354013" indent="-179388" algn="just" eaLnBrk="1" hangingPunct="1">
              <a:buFont typeface="Wingdings" pitchFamily="2" charset="2"/>
              <a:buChar char="§"/>
            </a:pPr>
            <a:endParaRPr lang="en-US" altLang="en-US">
              <a:cs typeface="Tahoma" pitchFamily="34" charset="0"/>
            </a:endParaRPr>
          </a:p>
          <a:p>
            <a:pPr marL="354013" indent="-179388" algn="just" eaLnBrk="1" hangingPunct="1">
              <a:buFont typeface="Wingdings" pitchFamily="2" charset="2"/>
              <a:buChar char="§"/>
            </a:pPr>
            <a:r>
              <a:rPr lang="en-US" altLang="en-US">
                <a:cs typeface="Tahoma" pitchFamily="34" charset="0"/>
              </a:rPr>
              <a:t>Research and Development, S&amp;T</a:t>
            </a:r>
          </a:p>
          <a:p>
            <a:pPr marL="354013" indent="-179388" algn="just" eaLnBrk="1" hangingPunct="1"/>
            <a:endParaRPr lang="en-US" altLang="en-US">
              <a:cs typeface="Tahoma" pitchFamily="34" charset="0"/>
            </a:endParaRPr>
          </a:p>
          <a:p>
            <a:pPr marL="354013" indent="-179388" algn="just" eaLnBrk="1" hangingPunct="1">
              <a:buFont typeface="Wingdings" pitchFamily="2" charset="2"/>
              <a:buChar char="§"/>
            </a:pPr>
            <a:r>
              <a:rPr lang="en-US" altLang="en-US">
                <a:cs typeface="Tahoma" pitchFamily="34" charset="0"/>
              </a:rPr>
              <a:t>Training Artisans </a:t>
            </a:r>
          </a:p>
          <a:p>
            <a:pPr marL="354013" indent="-179388" algn="just">
              <a:spcAft>
                <a:spcPts val="800"/>
              </a:spcAft>
              <a:buClr>
                <a:srgbClr val="4F2D7F"/>
              </a:buClr>
            </a:pPr>
            <a:endParaRPr lang="en-US" altLang="en-US">
              <a:solidFill>
                <a:srgbClr val="000000"/>
              </a:solidFill>
            </a:endParaRPr>
          </a:p>
        </p:txBody>
      </p:sp>
      <p:sp>
        <p:nvSpPr>
          <p:cNvPr id="8" name="Freeform 4838"/>
          <p:cNvSpPr>
            <a:spLocks noEditPoints="1"/>
          </p:cNvSpPr>
          <p:nvPr/>
        </p:nvSpPr>
        <p:spPr bwMode="auto">
          <a:xfrm>
            <a:off x="652463" y="2653497"/>
            <a:ext cx="382587" cy="369888"/>
          </a:xfrm>
          <a:custGeom>
            <a:avLst/>
            <a:gdLst>
              <a:gd name="T0" fmla="*/ 24 w 340"/>
              <a:gd name="T1" fmla="*/ 266 h 338"/>
              <a:gd name="T2" fmla="*/ 18 w 340"/>
              <a:gd name="T3" fmla="*/ 270 h 338"/>
              <a:gd name="T4" fmla="*/ 14 w 340"/>
              <a:gd name="T5" fmla="*/ 276 h 338"/>
              <a:gd name="T6" fmla="*/ 16 w 340"/>
              <a:gd name="T7" fmla="*/ 280 h 338"/>
              <a:gd name="T8" fmla="*/ 20 w 340"/>
              <a:gd name="T9" fmla="*/ 286 h 338"/>
              <a:gd name="T10" fmla="*/ 316 w 340"/>
              <a:gd name="T11" fmla="*/ 286 h 338"/>
              <a:gd name="T12" fmla="*/ 320 w 340"/>
              <a:gd name="T13" fmla="*/ 286 h 338"/>
              <a:gd name="T14" fmla="*/ 324 w 340"/>
              <a:gd name="T15" fmla="*/ 280 h 338"/>
              <a:gd name="T16" fmla="*/ 326 w 340"/>
              <a:gd name="T17" fmla="*/ 276 h 338"/>
              <a:gd name="T18" fmla="*/ 322 w 340"/>
              <a:gd name="T19" fmla="*/ 270 h 338"/>
              <a:gd name="T20" fmla="*/ 316 w 340"/>
              <a:gd name="T21" fmla="*/ 266 h 338"/>
              <a:gd name="T22" fmla="*/ 298 w 340"/>
              <a:gd name="T23" fmla="*/ 192 h 338"/>
              <a:gd name="T24" fmla="*/ 316 w 340"/>
              <a:gd name="T25" fmla="*/ 192 h 338"/>
              <a:gd name="T26" fmla="*/ 322 w 340"/>
              <a:gd name="T27" fmla="*/ 190 h 338"/>
              <a:gd name="T28" fmla="*/ 326 w 340"/>
              <a:gd name="T29" fmla="*/ 182 h 338"/>
              <a:gd name="T30" fmla="*/ 324 w 340"/>
              <a:gd name="T31" fmla="*/ 178 h 338"/>
              <a:gd name="T32" fmla="*/ 320 w 340"/>
              <a:gd name="T33" fmla="*/ 172 h 338"/>
              <a:gd name="T34" fmla="*/ 24 w 340"/>
              <a:gd name="T35" fmla="*/ 172 h 338"/>
              <a:gd name="T36" fmla="*/ 20 w 340"/>
              <a:gd name="T37" fmla="*/ 172 h 338"/>
              <a:gd name="T38" fmla="*/ 16 w 340"/>
              <a:gd name="T39" fmla="*/ 178 h 338"/>
              <a:gd name="T40" fmla="*/ 14 w 340"/>
              <a:gd name="T41" fmla="*/ 182 h 338"/>
              <a:gd name="T42" fmla="*/ 18 w 340"/>
              <a:gd name="T43" fmla="*/ 190 h 338"/>
              <a:gd name="T44" fmla="*/ 24 w 340"/>
              <a:gd name="T45" fmla="*/ 192 h 338"/>
              <a:gd name="T46" fmla="*/ 42 w 340"/>
              <a:gd name="T47" fmla="*/ 266 h 338"/>
              <a:gd name="T48" fmla="*/ 248 w 340"/>
              <a:gd name="T49" fmla="*/ 266 h 338"/>
              <a:gd name="T50" fmla="*/ 230 w 340"/>
              <a:gd name="T51" fmla="*/ 192 h 338"/>
              <a:gd name="T52" fmla="*/ 248 w 340"/>
              <a:gd name="T53" fmla="*/ 266 h 338"/>
              <a:gd name="T54" fmla="*/ 162 w 340"/>
              <a:gd name="T55" fmla="*/ 266 h 338"/>
              <a:gd name="T56" fmla="*/ 178 w 340"/>
              <a:gd name="T57" fmla="*/ 192 h 338"/>
              <a:gd name="T58" fmla="*/ 110 w 340"/>
              <a:gd name="T59" fmla="*/ 266 h 338"/>
              <a:gd name="T60" fmla="*/ 92 w 340"/>
              <a:gd name="T61" fmla="*/ 192 h 338"/>
              <a:gd name="T62" fmla="*/ 110 w 340"/>
              <a:gd name="T63" fmla="*/ 266 h 338"/>
              <a:gd name="T64" fmla="*/ 340 w 340"/>
              <a:gd name="T65" fmla="*/ 322 h 338"/>
              <a:gd name="T66" fmla="*/ 334 w 340"/>
              <a:gd name="T67" fmla="*/ 334 h 338"/>
              <a:gd name="T68" fmla="*/ 324 w 340"/>
              <a:gd name="T69" fmla="*/ 338 h 338"/>
              <a:gd name="T70" fmla="*/ 16 w 340"/>
              <a:gd name="T71" fmla="*/ 338 h 338"/>
              <a:gd name="T72" fmla="*/ 6 w 340"/>
              <a:gd name="T73" fmla="*/ 334 h 338"/>
              <a:gd name="T74" fmla="*/ 0 w 340"/>
              <a:gd name="T75" fmla="*/ 322 h 338"/>
              <a:gd name="T76" fmla="*/ 2 w 340"/>
              <a:gd name="T77" fmla="*/ 316 h 338"/>
              <a:gd name="T78" fmla="*/ 10 w 340"/>
              <a:gd name="T79" fmla="*/ 308 h 338"/>
              <a:gd name="T80" fmla="*/ 324 w 340"/>
              <a:gd name="T81" fmla="*/ 306 h 338"/>
              <a:gd name="T82" fmla="*/ 330 w 340"/>
              <a:gd name="T83" fmla="*/ 308 h 338"/>
              <a:gd name="T84" fmla="*/ 338 w 340"/>
              <a:gd name="T85" fmla="*/ 316 h 338"/>
              <a:gd name="T86" fmla="*/ 340 w 340"/>
              <a:gd name="T87" fmla="*/ 322 h 338"/>
              <a:gd name="T88" fmla="*/ 82 w 340"/>
              <a:gd name="T89" fmla="*/ 154 h 338"/>
              <a:gd name="T90" fmla="*/ 84 w 340"/>
              <a:gd name="T91" fmla="*/ 136 h 338"/>
              <a:gd name="T92" fmla="*/ 98 w 340"/>
              <a:gd name="T93" fmla="*/ 104 h 338"/>
              <a:gd name="T94" fmla="*/ 120 w 340"/>
              <a:gd name="T95" fmla="*/ 80 h 338"/>
              <a:gd name="T96" fmla="*/ 152 w 340"/>
              <a:gd name="T97" fmla="*/ 68 h 338"/>
              <a:gd name="T98" fmla="*/ 170 w 340"/>
              <a:gd name="T99" fmla="*/ 66 h 338"/>
              <a:gd name="T100" fmla="*/ 204 w 340"/>
              <a:gd name="T101" fmla="*/ 72 h 338"/>
              <a:gd name="T102" fmla="*/ 232 w 340"/>
              <a:gd name="T103" fmla="*/ 92 h 338"/>
              <a:gd name="T104" fmla="*/ 250 w 340"/>
              <a:gd name="T105" fmla="*/ 118 h 338"/>
              <a:gd name="T106" fmla="*/ 258 w 340"/>
              <a:gd name="T107" fmla="*/ 154 h 338"/>
              <a:gd name="T108" fmla="*/ 192 w 340"/>
              <a:gd name="T109" fmla="*/ 54 h 338"/>
              <a:gd name="T110" fmla="*/ 148 w 340"/>
              <a:gd name="T111" fmla="*/ 26 h 338"/>
              <a:gd name="T112" fmla="*/ 192 w 340"/>
              <a:gd name="T113" fmla="*/ 26 h 338"/>
              <a:gd name="T114" fmla="*/ 192 w 340"/>
              <a:gd name="T115" fmla="*/ 5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338">
                <a:moveTo>
                  <a:pt x="24" y="266"/>
                </a:moveTo>
                <a:lnTo>
                  <a:pt x="24" y="266"/>
                </a:lnTo>
                <a:lnTo>
                  <a:pt x="20" y="268"/>
                </a:lnTo>
                <a:lnTo>
                  <a:pt x="18" y="270"/>
                </a:lnTo>
                <a:lnTo>
                  <a:pt x="16" y="272"/>
                </a:lnTo>
                <a:lnTo>
                  <a:pt x="14" y="276"/>
                </a:lnTo>
                <a:lnTo>
                  <a:pt x="14" y="276"/>
                </a:lnTo>
                <a:lnTo>
                  <a:pt x="16" y="280"/>
                </a:lnTo>
                <a:lnTo>
                  <a:pt x="18" y="284"/>
                </a:lnTo>
                <a:lnTo>
                  <a:pt x="20" y="286"/>
                </a:lnTo>
                <a:lnTo>
                  <a:pt x="24" y="286"/>
                </a:lnTo>
                <a:lnTo>
                  <a:pt x="316" y="286"/>
                </a:lnTo>
                <a:lnTo>
                  <a:pt x="316" y="286"/>
                </a:lnTo>
                <a:lnTo>
                  <a:pt x="320" y="286"/>
                </a:lnTo>
                <a:lnTo>
                  <a:pt x="322" y="284"/>
                </a:lnTo>
                <a:lnTo>
                  <a:pt x="324" y="280"/>
                </a:lnTo>
                <a:lnTo>
                  <a:pt x="326" y="276"/>
                </a:lnTo>
                <a:lnTo>
                  <a:pt x="326" y="276"/>
                </a:lnTo>
                <a:lnTo>
                  <a:pt x="324" y="272"/>
                </a:lnTo>
                <a:lnTo>
                  <a:pt x="322" y="270"/>
                </a:lnTo>
                <a:lnTo>
                  <a:pt x="320" y="268"/>
                </a:lnTo>
                <a:lnTo>
                  <a:pt x="316" y="266"/>
                </a:lnTo>
                <a:lnTo>
                  <a:pt x="298" y="266"/>
                </a:lnTo>
                <a:lnTo>
                  <a:pt x="298" y="192"/>
                </a:lnTo>
                <a:lnTo>
                  <a:pt x="316" y="192"/>
                </a:lnTo>
                <a:lnTo>
                  <a:pt x="316" y="192"/>
                </a:lnTo>
                <a:lnTo>
                  <a:pt x="320" y="192"/>
                </a:lnTo>
                <a:lnTo>
                  <a:pt x="322" y="190"/>
                </a:lnTo>
                <a:lnTo>
                  <a:pt x="324" y="186"/>
                </a:lnTo>
                <a:lnTo>
                  <a:pt x="326" y="182"/>
                </a:lnTo>
                <a:lnTo>
                  <a:pt x="326" y="182"/>
                </a:lnTo>
                <a:lnTo>
                  <a:pt x="324" y="178"/>
                </a:lnTo>
                <a:lnTo>
                  <a:pt x="322" y="176"/>
                </a:lnTo>
                <a:lnTo>
                  <a:pt x="320" y="172"/>
                </a:lnTo>
                <a:lnTo>
                  <a:pt x="316" y="172"/>
                </a:lnTo>
                <a:lnTo>
                  <a:pt x="24" y="172"/>
                </a:lnTo>
                <a:lnTo>
                  <a:pt x="24" y="172"/>
                </a:lnTo>
                <a:lnTo>
                  <a:pt x="20" y="172"/>
                </a:lnTo>
                <a:lnTo>
                  <a:pt x="18" y="176"/>
                </a:lnTo>
                <a:lnTo>
                  <a:pt x="16" y="178"/>
                </a:lnTo>
                <a:lnTo>
                  <a:pt x="14" y="182"/>
                </a:lnTo>
                <a:lnTo>
                  <a:pt x="14" y="182"/>
                </a:lnTo>
                <a:lnTo>
                  <a:pt x="16" y="186"/>
                </a:lnTo>
                <a:lnTo>
                  <a:pt x="18" y="190"/>
                </a:lnTo>
                <a:lnTo>
                  <a:pt x="20" y="192"/>
                </a:lnTo>
                <a:lnTo>
                  <a:pt x="24" y="192"/>
                </a:lnTo>
                <a:lnTo>
                  <a:pt x="42" y="192"/>
                </a:lnTo>
                <a:lnTo>
                  <a:pt x="42" y="266"/>
                </a:lnTo>
                <a:lnTo>
                  <a:pt x="24" y="266"/>
                </a:lnTo>
                <a:close/>
                <a:moveTo>
                  <a:pt x="248" y="266"/>
                </a:moveTo>
                <a:lnTo>
                  <a:pt x="230" y="266"/>
                </a:lnTo>
                <a:lnTo>
                  <a:pt x="230" y="192"/>
                </a:lnTo>
                <a:lnTo>
                  <a:pt x="248" y="192"/>
                </a:lnTo>
                <a:lnTo>
                  <a:pt x="248" y="266"/>
                </a:lnTo>
                <a:close/>
                <a:moveTo>
                  <a:pt x="178" y="266"/>
                </a:moveTo>
                <a:lnTo>
                  <a:pt x="162" y="266"/>
                </a:lnTo>
                <a:lnTo>
                  <a:pt x="162" y="192"/>
                </a:lnTo>
                <a:lnTo>
                  <a:pt x="178" y="192"/>
                </a:lnTo>
                <a:lnTo>
                  <a:pt x="178" y="266"/>
                </a:lnTo>
                <a:close/>
                <a:moveTo>
                  <a:pt x="110" y="266"/>
                </a:moveTo>
                <a:lnTo>
                  <a:pt x="92" y="266"/>
                </a:lnTo>
                <a:lnTo>
                  <a:pt x="92" y="192"/>
                </a:lnTo>
                <a:lnTo>
                  <a:pt x="110" y="192"/>
                </a:lnTo>
                <a:lnTo>
                  <a:pt x="110" y="266"/>
                </a:lnTo>
                <a:close/>
                <a:moveTo>
                  <a:pt x="340" y="322"/>
                </a:moveTo>
                <a:lnTo>
                  <a:pt x="340" y="322"/>
                </a:lnTo>
                <a:lnTo>
                  <a:pt x="338" y="328"/>
                </a:lnTo>
                <a:lnTo>
                  <a:pt x="334" y="334"/>
                </a:lnTo>
                <a:lnTo>
                  <a:pt x="330" y="336"/>
                </a:lnTo>
                <a:lnTo>
                  <a:pt x="324" y="338"/>
                </a:lnTo>
                <a:lnTo>
                  <a:pt x="16" y="338"/>
                </a:lnTo>
                <a:lnTo>
                  <a:pt x="16" y="338"/>
                </a:lnTo>
                <a:lnTo>
                  <a:pt x="10" y="336"/>
                </a:lnTo>
                <a:lnTo>
                  <a:pt x="6" y="334"/>
                </a:lnTo>
                <a:lnTo>
                  <a:pt x="2" y="328"/>
                </a:lnTo>
                <a:lnTo>
                  <a:pt x="0" y="322"/>
                </a:lnTo>
                <a:lnTo>
                  <a:pt x="0" y="322"/>
                </a:lnTo>
                <a:lnTo>
                  <a:pt x="2" y="316"/>
                </a:lnTo>
                <a:lnTo>
                  <a:pt x="6" y="310"/>
                </a:lnTo>
                <a:lnTo>
                  <a:pt x="10" y="308"/>
                </a:lnTo>
                <a:lnTo>
                  <a:pt x="16" y="306"/>
                </a:lnTo>
                <a:lnTo>
                  <a:pt x="324" y="306"/>
                </a:lnTo>
                <a:lnTo>
                  <a:pt x="324" y="306"/>
                </a:lnTo>
                <a:lnTo>
                  <a:pt x="330" y="308"/>
                </a:lnTo>
                <a:lnTo>
                  <a:pt x="334" y="310"/>
                </a:lnTo>
                <a:lnTo>
                  <a:pt x="338" y="316"/>
                </a:lnTo>
                <a:lnTo>
                  <a:pt x="340" y="322"/>
                </a:lnTo>
                <a:lnTo>
                  <a:pt x="340" y="322"/>
                </a:lnTo>
                <a:close/>
                <a:moveTo>
                  <a:pt x="258" y="154"/>
                </a:moveTo>
                <a:lnTo>
                  <a:pt x="82" y="154"/>
                </a:lnTo>
                <a:lnTo>
                  <a:pt x="82" y="154"/>
                </a:lnTo>
                <a:lnTo>
                  <a:pt x="84" y="136"/>
                </a:lnTo>
                <a:lnTo>
                  <a:pt x="90" y="118"/>
                </a:lnTo>
                <a:lnTo>
                  <a:pt x="98" y="104"/>
                </a:lnTo>
                <a:lnTo>
                  <a:pt x="108" y="92"/>
                </a:lnTo>
                <a:lnTo>
                  <a:pt x="120" y="80"/>
                </a:lnTo>
                <a:lnTo>
                  <a:pt x="136" y="72"/>
                </a:lnTo>
                <a:lnTo>
                  <a:pt x="152" y="68"/>
                </a:lnTo>
                <a:lnTo>
                  <a:pt x="170" y="66"/>
                </a:lnTo>
                <a:lnTo>
                  <a:pt x="170" y="66"/>
                </a:lnTo>
                <a:lnTo>
                  <a:pt x="188" y="68"/>
                </a:lnTo>
                <a:lnTo>
                  <a:pt x="204" y="72"/>
                </a:lnTo>
                <a:lnTo>
                  <a:pt x="220" y="80"/>
                </a:lnTo>
                <a:lnTo>
                  <a:pt x="232" y="92"/>
                </a:lnTo>
                <a:lnTo>
                  <a:pt x="242" y="104"/>
                </a:lnTo>
                <a:lnTo>
                  <a:pt x="250" y="118"/>
                </a:lnTo>
                <a:lnTo>
                  <a:pt x="256" y="136"/>
                </a:lnTo>
                <a:lnTo>
                  <a:pt x="258" y="154"/>
                </a:lnTo>
                <a:lnTo>
                  <a:pt x="258" y="154"/>
                </a:lnTo>
                <a:close/>
                <a:moveTo>
                  <a:pt x="192" y="54"/>
                </a:moveTo>
                <a:lnTo>
                  <a:pt x="148" y="54"/>
                </a:lnTo>
                <a:lnTo>
                  <a:pt x="148" y="26"/>
                </a:lnTo>
                <a:lnTo>
                  <a:pt x="170" y="0"/>
                </a:lnTo>
                <a:lnTo>
                  <a:pt x="192" y="26"/>
                </a:lnTo>
                <a:lnTo>
                  <a:pt x="192" y="26"/>
                </a:lnTo>
                <a:lnTo>
                  <a:pt x="192" y="54"/>
                </a:lnTo>
                <a:close/>
              </a:path>
            </a:pathLst>
          </a:custGeom>
          <a:solidFill>
            <a:srgbClr val="FFFFFF"/>
          </a:solidFill>
          <a:ln>
            <a:noFill/>
          </a:ln>
        </p:spPr>
        <p:txBody>
          <a:bodyPr/>
          <a:lstStyle/>
          <a:p>
            <a:pPr defTabSz="820487" eaLnBrk="1" fontAlgn="auto" hangingPunct="1">
              <a:spcBef>
                <a:spcPts val="0"/>
              </a:spcBef>
              <a:spcAft>
                <a:spcPts val="0"/>
              </a:spcAft>
              <a:defRPr/>
            </a:pPr>
            <a:endParaRPr lang="en-GB" kern="0">
              <a:solidFill>
                <a:sysClr val="windowText" lastClr="000000"/>
              </a:solidFill>
              <a:latin typeface="+mj-lt"/>
              <a:cs typeface="+mn-cs"/>
            </a:endParaRPr>
          </a:p>
        </p:txBody>
      </p:sp>
      <p:sp>
        <p:nvSpPr>
          <p:cNvPr id="9" name="Freeform 4811"/>
          <p:cNvSpPr>
            <a:spLocks noEditPoints="1"/>
          </p:cNvSpPr>
          <p:nvPr/>
        </p:nvSpPr>
        <p:spPr bwMode="auto">
          <a:xfrm>
            <a:off x="679450" y="5139522"/>
            <a:ext cx="349250" cy="434975"/>
          </a:xfrm>
          <a:custGeom>
            <a:avLst/>
            <a:gdLst>
              <a:gd name="T0" fmla="*/ 108 w 314"/>
              <a:gd name="T1" fmla="*/ 262 h 402"/>
              <a:gd name="T2" fmla="*/ 96 w 314"/>
              <a:gd name="T3" fmla="*/ 242 h 402"/>
              <a:gd name="T4" fmla="*/ 102 w 314"/>
              <a:gd name="T5" fmla="*/ 228 h 402"/>
              <a:gd name="T6" fmla="*/ 160 w 314"/>
              <a:gd name="T7" fmla="*/ 222 h 402"/>
              <a:gd name="T8" fmla="*/ 130 w 314"/>
              <a:gd name="T9" fmla="*/ 276 h 402"/>
              <a:gd name="T10" fmla="*/ 116 w 314"/>
              <a:gd name="T11" fmla="*/ 282 h 402"/>
              <a:gd name="T12" fmla="*/ 110 w 314"/>
              <a:gd name="T13" fmla="*/ 298 h 402"/>
              <a:gd name="T14" fmla="*/ 122 w 314"/>
              <a:gd name="T15" fmla="*/ 316 h 402"/>
              <a:gd name="T16" fmla="*/ 146 w 314"/>
              <a:gd name="T17" fmla="*/ 318 h 402"/>
              <a:gd name="T18" fmla="*/ 160 w 314"/>
              <a:gd name="T19" fmla="*/ 286 h 402"/>
              <a:gd name="T20" fmla="*/ 300 w 314"/>
              <a:gd name="T21" fmla="*/ 134 h 402"/>
              <a:gd name="T22" fmla="*/ 296 w 314"/>
              <a:gd name="T23" fmla="*/ 162 h 402"/>
              <a:gd name="T24" fmla="*/ 302 w 314"/>
              <a:gd name="T25" fmla="*/ 180 h 402"/>
              <a:gd name="T26" fmla="*/ 246 w 314"/>
              <a:gd name="T27" fmla="*/ 402 h 402"/>
              <a:gd name="T28" fmla="*/ 218 w 314"/>
              <a:gd name="T29" fmla="*/ 400 h 402"/>
              <a:gd name="T30" fmla="*/ 184 w 314"/>
              <a:gd name="T31" fmla="*/ 382 h 402"/>
              <a:gd name="T32" fmla="*/ 164 w 314"/>
              <a:gd name="T33" fmla="*/ 346 h 402"/>
              <a:gd name="T34" fmla="*/ 164 w 314"/>
              <a:gd name="T35" fmla="*/ 320 h 402"/>
              <a:gd name="T36" fmla="*/ 178 w 314"/>
              <a:gd name="T37" fmla="*/ 290 h 402"/>
              <a:gd name="T38" fmla="*/ 6 w 314"/>
              <a:gd name="T39" fmla="*/ 154 h 402"/>
              <a:gd name="T40" fmla="*/ 2 w 314"/>
              <a:gd name="T41" fmla="*/ 150 h 402"/>
              <a:gd name="T42" fmla="*/ 0 w 314"/>
              <a:gd name="T43" fmla="*/ 142 h 402"/>
              <a:gd name="T44" fmla="*/ 38 w 314"/>
              <a:gd name="T45" fmla="*/ 38 h 402"/>
              <a:gd name="T46" fmla="*/ 50 w 314"/>
              <a:gd name="T47" fmla="*/ 6 h 402"/>
              <a:gd name="T48" fmla="*/ 56 w 314"/>
              <a:gd name="T49" fmla="*/ 0 h 402"/>
              <a:gd name="T50" fmla="*/ 306 w 314"/>
              <a:gd name="T51" fmla="*/ 88 h 402"/>
              <a:gd name="T52" fmla="*/ 312 w 314"/>
              <a:gd name="T53" fmla="*/ 94 h 402"/>
              <a:gd name="T54" fmla="*/ 312 w 314"/>
              <a:gd name="T55" fmla="*/ 102 h 402"/>
              <a:gd name="T56" fmla="*/ 300 w 314"/>
              <a:gd name="T57" fmla="*/ 134 h 402"/>
              <a:gd name="T58" fmla="*/ 300 w 314"/>
              <a:gd name="T59" fmla="*/ 134 h 402"/>
              <a:gd name="T60" fmla="*/ 290 w 314"/>
              <a:gd name="T61" fmla="*/ 104 h 402"/>
              <a:gd name="T62" fmla="*/ 232 w 314"/>
              <a:gd name="T63" fmla="*/ 208 h 402"/>
              <a:gd name="T64" fmla="*/ 246 w 314"/>
              <a:gd name="T65" fmla="*/ 220 h 402"/>
              <a:gd name="T66" fmla="*/ 54 w 314"/>
              <a:gd name="T67" fmla="*/ 54 h 402"/>
              <a:gd name="T68" fmla="*/ 180 w 314"/>
              <a:gd name="T69" fmla="*/ 196 h 402"/>
              <a:gd name="T70" fmla="*/ 196 w 314"/>
              <a:gd name="T71" fmla="*/ 180 h 402"/>
              <a:gd name="T72" fmla="*/ 216 w 314"/>
              <a:gd name="T73" fmla="*/ 182 h 402"/>
              <a:gd name="T74" fmla="*/ 232 w 314"/>
              <a:gd name="T75" fmla="*/ 208 h 402"/>
              <a:gd name="T76" fmla="*/ 246 w 314"/>
              <a:gd name="T77" fmla="*/ 242 h 402"/>
              <a:gd name="T78" fmla="*/ 232 w 314"/>
              <a:gd name="T79" fmla="*/ 262 h 402"/>
              <a:gd name="T80" fmla="*/ 254 w 314"/>
              <a:gd name="T81" fmla="*/ 164 h 402"/>
              <a:gd name="T82" fmla="*/ 260 w 314"/>
              <a:gd name="T83" fmla="*/ 152 h 402"/>
              <a:gd name="T84" fmla="*/ 254 w 314"/>
              <a:gd name="T85" fmla="*/ 140 h 402"/>
              <a:gd name="T86" fmla="*/ 244 w 314"/>
              <a:gd name="T87" fmla="*/ 136 h 402"/>
              <a:gd name="T88" fmla="*/ 232 w 314"/>
              <a:gd name="T89" fmla="*/ 140 h 402"/>
              <a:gd name="T90" fmla="*/ 228 w 314"/>
              <a:gd name="T91" fmla="*/ 152 h 402"/>
              <a:gd name="T92" fmla="*/ 232 w 314"/>
              <a:gd name="T93" fmla="*/ 164 h 402"/>
              <a:gd name="T94" fmla="*/ 244 w 314"/>
              <a:gd name="T95" fmla="*/ 168 h 402"/>
              <a:gd name="T96" fmla="*/ 254 w 314"/>
              <a:gd name="T97" fmla="*/ 164 h 402"/>
              <a:gd name="T98" fmla="*/ 98 w 314"/>
              <a:gd name="T99" fmla="*/ 84 h 402"/>
              <a:gd name="T100" fmla="*/ 108 w 314"/>
              <a:gd name="T101" fmla="*/ 102 h 402"/>
              <a:gd name="T102" fmla="*/ 112 w 314"/>
              <a:gd name="T103" fmla="*/ 9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4" h="402">
                <a:moveTo>
                  <a:pt x="116" y="262"/>
                </a:moveTo>
                <a:lnTo>
                  <a:pt x="116" y="262"/>
                </a:lnTo>
                <a:lnTo>
                  <a:pt x="108" y="262"/>
                </a:lnTo>
                <a:lnTo>
                  <a:pt x="102" y="256"/>
                </a:lnTo>
                <a:lnTo>
                  <a:pt x="98" y="250"/>
                </a:lnTo>
                <a:lnTo>
                  <a:pt x="96" y="242"/>
                </a:lnTo>
                <a:lnTo>
                  <a:pt x="96" y="242"/>
                </a:lnTo>
                <a:lnTo>
                  <a:pt x="98" y="234"/>
                </a:lnTo>
                <a:lnTo>
                  <a:pt x="102" y="228"/>
                </a:lnTo>
                <a:lnTo>
                  <a:pt x="108" y="222"/>
                </a:lnTo>
                <a:lnTo>
                  <a:pt x="116" y="222"/>
                </a:lnTo>
                <a:lnTo>
                  <a:pt x="160" y="222"/>
                </a:lnTo>
                <a:lnTo>
                  <a:pt x="160" y="262"/>
                </a:lnTo>
                <a:lnTo>
                  <a:pt x="116" y="262"/>
                </a:lnTo>
                <a:close/>
                <a:moveTo>
                  <a:pt x="130" y="276"/>
                </a:moveTo>
                <a:lnTo>
                  <a:pt x="130" y="276"/>
                </a:lnTo>
                <a:lnTo>
                  <a:pt x="122" y="278"/>
                </a:lnTo>
                <a:lnTo>
                  <a:pt x="116" y="282"/>
                </a:lnTo>
                <a:lnTo>
                  <a:pt x="112" y="290"/>
                </a:lnTo>
                <a:lnTo>
                  <a:pt x="110" y="298"/>
                </a:lnTo>
                <a:lnTo>
                  <a:pt x="110" y="298"/>
                </a:lnTo>
                <a:lnTo>
                  <a:pt x="112" y="306"/>
                </a:lnTo>
                <a:lnTo>
                  <a:pt x="116" y="312"/>
                </a:lnTo>
                <a:lnTo>
                  <a:pt x="122" y="316"/>
                </a:lnTo>
                <a:lnTo>
                  <a:pt x="130" y="318"/>
                </a:lnTo>
                <a:lnTo>
                  <a:pt x="146" y="318"/>
                </a:lnTo>
                <a:lnTo>
                  <a:pt x="146" y="318"/>
                </a:lnTo>
                <a:lnTo>
                  <a:pt x="150" y="308"/>
                </a:lnTo>
                <a:lnTo>
                  <a:pt x="154" y="296"/>
                </a:lnTo>
                <a:lnTo>
                  <a:pt x="160" y="286"/>
                </a:lnTo>
                <a:lnTo>
                  <a:pt x="166" y="276"/>
                </a:lnTo>
                <a:lnTo>
                  <a:pt x="130" y="276"/>
                </a:lnTo>
                <a:close/>
                <a:moveTo>
                  <a:pt x="300" y="134"/>
                </a:moveTo>
                <a:lnTo>
                  <a:pt x="292" y="158"/>
                </a:lnTo>
                <a:lnTo>
                  <a:pt x="292" y="158"/>
                </a:lnTo>
                <a:lnTo>
                  <a:pt x="296" y="162"/>
                </a:lnTo>
                <a:lnTo>
                  <a:pt x="300" y="168"/>
                </a:lnTo>
                <a:lnTo>
                  <a:pt x="302" y="174"/>
                </a:lnTo>
                <a:lnTo>
                  <a:pt x="302" y="180"/>
                </a:lnTo>
                <a:lnTo>
                  <a:pt x="302" y="382"/>
                </a:lnTo>
                <a:lnTo>
                  <a:pt x="302" y="402"/>
                </a:lnTo>
                <a:lnTo>
                  <a:pt x="246" y="402"/>
                </a:lnTo>
                <a:lnTo>
                  <a:pt x="232" y="402"/>
                </a:lnTo>
                <a:lnTo>
                  <a:pt x="232" y="402"/>
                </a:lnTo>
                <a:lnTo>
                  <a:pt x="218" y="400"/>
                </a:lnTo>
                <a:lnTo>
                  <a:pt x="206" y="396"/>
                </a:lnTo>
                <a:lnTo>
                  <a:pt x="194" y="390"/>
                </a:lnTo>
                <a:lnTo>
                  <a:pt x="184" y="382"/>
                </a:lnTo>
                <a:lnTo>
                  <a:pt x="174" y="372"/>
                </a:lnTo>
                <a:lnTo>
                  <a:pt x="168" y="360"/>
                </a:lnTo>
                <a:lnTo>
                  <a:pt x="164" y="346"/>
                </a:lnTo>
                <a:lnTo>
                  <a:pt x="164" y="332"/>
                </a:lnTo>
                <a:lnTo>
                  <a:pt x="164" y="332"/>
                </a:lnTo>
                <a:lnTo>
                  <a:pt x="164" y="320"/>
                </a:lnTo>
                <a:lnTo>
                  <a:pt x="166" y="310"/>
                </a:lnTo>
                <a:lnTo>
                  <a:pt x="172" y="300"/>
                </a:lnTo>
                <a:lnTo>
                  <a:pt x="178" y="290"/>
                </a:lnTo>
                <a:lnTo>
                  <a:pt x="176" y="290"/>
                </a:lnTo>
                <a:lnTo>
                  <a:pt x="176" y="216"/>
                </a:lnTo>
                <a:lnTo>
                  <a:pt x="6" y="154"/>
                </a:lnTo>
                <a:lnTo>
                  <a:pt x="6" y="154"/>
                </a:lnTo>
                <a:lnTo>
                  <a:pt x="4" y="152"/>
                </a:lnTo>
                <a:lnTo>
                  <a:pt x="2" y="150"/>
                </a:lnTo>
                <a:lnTo>
                  <a:pt x="2" y="150"/>
                </a:lnTo>
                <a:lnTo>
                  <a:pt x="0" y="146"/>
                </a:lnTo>
                <a:lnTo>
                  <a:pt x="0" y="142"/>
                </a:lnTo>
                <a:lnTo>
                  <a:pt x="38" y="38"/>
                </a:lnTo>
                <a:lnTo>
                  <a:pt x="38" y="38"/>
                </a:lnTo>
                <a:lnTo>
                  <a:pt x="38" y="38"/>
                </a:lnTo>
                <a:lnTo>
                  <a:pt x="38" y="38"/>
                </a:lnTo>
                <a:lnTo>
                  <a:pt x="38" y="38"/>
                </a:lnTo>
                <a:lnTo>
                  <a:pt x="50" y="6"/>
                </a:lnTo>
                <a:lnTo>
                  <a:pt x="50" y="6"/>
                </a:lnTo>
                <a:lnTo>
                  <a:pt x="52" y="2"/>
                </a:lnTo>
                <a:lnTo>
                  <a:pt x="56" y="0"/>
                </a:lnTo>
                <a:lnTo>
                  <a:pt x="58" y="0"/>
                </a:lnTo>
                <a:lnTo>
                  <a:pt x="62" y="0"/>
                </a:lnTo>
                <a:lnTo>
                  <a:pt x="306" y="88"/>
                </a:lnTo>
                <a:lnTo>
                  <a:pt x="306" y="88"/>
                </a:lnTo>
                <a:lnTo>
                  <a:pt x="310" y="90"/>
                </a:lnTo>
                <a:lnTo>
                  <a:pt x="312" y="94"/>
                </a:lnTo>
                <a:lnTo>
                  <a:pt x="312" y="94"/>
                </a:lnTo>
                <a:lnTo>
                  <a:pt x="314" y="98"/>
                </a:lnTo>
                <a:lnTo>
                  <a:pt x="312" y="102"/>
                </a:lnTo>
                <a:lnTo>
                  <a:pt x="300" y="134"/>
                </a:lnTo>
                <a:lnTo>
                  <a:pt x="300" y="134"/>
                </a:lnTo>
                <a:lnTo>
                  <a:pt x="300" y="134"/>
                </a:lnTo>
                <a:lnTo>
                  <a:pt x="300" y="134"/>
                </a:lnTo>
                <a:lnTo>
                  <a:pt x="300" y="134"/>
                </a:lnTo>
                <a:lnTo>
                  <a:pt x="300" y="134"/>
                </a:lnTo>
                <a:close/>
                <a:moveTo>
                  <a:pt x="60" y="36"/>
                </a:moveTo>
                <a:lnTo>
                  <a:pt x="286" y="118"/>
                </a:lnTo>
                <a:lnTo>
                  <a:pt x="290" y="104"/>
                </a:lnTo>
                <a:lnTo>
                  <a:pt x="66" y="22"/>
                </a:lnTo>
                <a:lnTo>
                  <a:pt x="60" y="36"/>
                </a:lnTo>
                <a:close/>
                <a:moveTo>
                  <a:pt x="232" y="208"/>
                </a:moveTo>
                <a:lnTo>
                  <a:pt x="232" y="216"/>
                </a:lnTo>
                <a:lnTo>
                  <a:pt x="246" y="220"/>
                </a:lnTo>
                <a:lnTo>
                  <a:pt x="246" y="220"/>
                </a:lnTo>
                <a:lnTo>
                  <a:pt x="248" y="220"/>
                </a:lnTo>
                <a:lnTo>
                  <a:pt x="278" y="136"/>
                </a:lnTo>
                <a:lnTo>
                  <a:pt x="54" y="54"/>
                </a:lnTo>
                <a:lnTo>
                  <a:pt x="24" y="138"/>
                </a:lnTo>
                <a:lnTo>
                  <a:pt x="180" y="196"/>
                </a:lnTo>
                <a:lnTo>
                  <a:pt x="180" y="196"/>
                </a:lnTo>
                <a:lnTo>
                  <a:pt x="184" y="190"/>
                </a:lnTo>
                <a:lnTo>
                  <a:pt x="190" y="184"/>
                </a:lnTo>
                <a:lnTo>
                  <a:pt x="196" y="180"/>
                </a:lnTo>
                <a:lnTo>
                  <a:pt x="204" y="180"/>
                </a:lnTo>
                <a:lnTo>
                  <a:pt x="204" y="180"/>
                </a:lnTo>
                <a:lnTo>
                  <a:pt x="216" y="182"/>
                </a:lnTo>
                <a:lnTo>
                  <a:pt x="224" y="188"/>
                </a:lnTo>
                <a:lnTo>
                  <a:pt x="230" y="196"/>
                </a:lnTo>
                <a:lnTo>
                  <a:pt x="232" y="208"/>
                </a:lnTo>
                <a:lnTo>
                  <a:pt x="232" y="208"/>
                </a:lnTo>
                <a:close/>
                <a:moveTo>
                  <a:pt x="246" y="264"/>
                </a:moveTo>
                <a:lnTo>
                  <a:pt x="246" y="242"/>
                </a:lnTo>
                <a:lnTo>
                  <a:pt x="232" y="236"/>
                </a:lnTo>
                <a:lnTo>
                  <a:pt x="232" y="262"/>
                </a:lnTo>
                <a:lnTo>
                  <a:pt x="232" y="262"/>
                </a:lnTo>
                <a:lnTo>
                  <a:pt x="246" y="264"/>
                </a:lnTo>
                <a:lnTo>
                  <a:pt x="246" y="264"/>
                </a:lnTo>
                <a:close/>
                <a:moveTo>
                  <a:pt x="254" y="164"/>
                </a:moveTo>
                <a:lnTo>
                  <a:pt x="254" y="164"/>
                </a:lnTo>
                <a:lnTo>
                  <a:pt x="258" y="158"/>
                </a:lnTo>
                <a:lnTo>
                  <a:pt x="260" y="152"/>
                </a:lnTo>
                <a:lnTo>
                  <a:pt x="260" y="152"/>
                </a:lnTo>
                <a:lnTo>
                  <a:pt x="258" y="146"/>
                </a:lnTo>
                <a:lnTo>
                  <a:pt x="254" y="140"/>
                </a:lnTo>
                <a:lnTo>
                  <a:pt x="254" y="140"/>
                </a:lnTo>
                <a:lnTo>
                  <a:pt x="250" y="138"/>
                </a:lnTo>
                <a:lnTo>
                  <a:pt x="244" y="136"/>
                </a:lnTo>
                <a:lnTo>
                  <a:pt x="238" y="138"/>
                </a:lnTo>
                <a:lnTo>
                  <a:pt x="232" y="140"/>
                </a:lnTo>
                <a:lnTo>
                  <a:pt x="232" y="140"/>
                </a:lnTo>
                <a:lnTo>
                  <a:pt x="228" y="146"/>
                </a:lnTo>
                <a:lnTo>
                  <a:pt x="228" y="152"/>
                </a:lnTo>
                <a:lnTo>
                  <a:pt x="228" y="152"/>
                </a:lnTo>
                <a:lnTo>
                  <a:pt x="228" y="158"/>
                </a:lnTo>
                <a:lnTo>
                  <a:pt x="232" y="164"/>
                </a:lnTo>
                <a:lnTo>
                  <a:pt x="232" y="164"/>
                </a:lnTo>
                <a:lnTo>
                  <a:pt x="238" y="166"/>
                </a:lnTo>
                <a:lnTo>
                  <a:pt x="244" y="168"/>
                </a:lnTo>
                <a:lnTo>
                  <a:pt x="244" y="168"/>
                </a:lnTo>
                <a:lnTo>
                  <a:pt x="250" y="166"/>
                </a:lnTo>
                <a:lnTo>
                  <a:pt x="254" y="164"/>
                </a:lnTo>
                <a:lnTo>
                  <a:pt x="254" y="164"/>
                </a:lnTo>
                <a:close/>
                <a:moveTo>
                  <a:pt x="58" y="84"/>
                </a:moveTo>
                <a:lnTo>
                  <a:pt x="94" y="98"/>
                </a:lnTo>
                <a:lnTo>
                  <a:pt x="98" y="84"/>
                </a:lnTo>
                <a:lnTo>
                  <a:pt x="62" y="72"/>
                </a:lnTo>
                <a:lnTo>
                  <a:pt x="58" y="84"/>
                </a:lnTo>
                <a:close/>
                <a:moveTo>
                  <a:pt x="108" y="102"/>
                </a:moveTo>
                <a:lnTo>
                  <a:pt x="158" y="120"/>
                </a:lnTo>
                <a:lnTo>
                  <a:pt x="162" y="108"/>
                </a:lnTo>
                <a:lnTo>
                  <a:pt x="112" y="90"/>
                </a:lnTo>
                <a:lnTo>
                  <a:pt x="108" y="102"/>
                </a:lnTo>
                <a:close/>
              </a:path>
            </a:pathLst>
          </a:custGeom>
          <a:solidFill>
            <a:srgbClr val="FFFFFF"/>
          </a:solidFill>
          <a:ln>
            <a:noFill/>
          </a:ln>
        </p:spPr>
        <p:txBody>
          <a:bodyPr/>
          <a:lstStyle/>
          <a:p>
            <a:pPr defTabSz="820487" eaLnBrk="1" fontAlgn="auto" hangingPunct="1">
              <a:spcBef>
                <a:spcPts val="0"/>
              </a:spcBef>
              <a:spcAft>
                <a:spcPts val="0"/>
              </a:spcAft>
              <a:defRPr/>
            </a:pPr>
            <a:endParaRPr lang="en-GB" kern="0">
              <a:solidFill>
                <a:sysClr val="windowText" lastClr="000000"/>
              </a:solidFill>
              <a:latin typeface="+mj-lt"/>
              <a:cs typeface="+mn-cs"/>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86" y="2143125"/>
            <a:ext cx="10515600" cy="22718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eaLnBrk="1" fontAlgn="auto" hangingPunct="1">
              <a:spcAft>
                <a:spcPts val="0"/>
              </a:spcAft>
              <a:buFont typeface="Arial" pitchFamily="34" charset="0"/>
              <a:buNone/>
              <a:defRPr/>
            </a:pPr>
            <a:endParaRPr lang="en-IN" sz="4400" b="1" dirty="0">
              <a:ln w="11430"/>
              <a:effectLst>
                <a:outerShdw blurRad="50800" dist="39000" dir="5460000" algn="tl">
                  <a:srgbClr val="000000">
                    <a:alpha val="38000"/>
                  </a:srgbClr>
                </a:outerShdw>
              </a:effectLst>
              <a:latin typeface="Tahoma" pitchFamily="34" charset="0"/>
              <a:ea typeface="Tahoma" pitchFamily="34" charset="0"/>
              <a:cs typeface="Tahoma" pitchFamily="34" charset="0"/>
            </a:endParaRPr>
          </a:p>
          <a:p>
            <a:pPr algn="ctr" eaLnBrk="1" fontAlgn="auto" hangingPunct="1">
              <a:spcAft>
                <a:spcPts val="0"/>
              </a:spcAft>
              <a:buFont typeface="Arial" pitchFamily="34" charset="0"/>
              <a:buNone/>
              <a:defRPr/>
            </a:pPr>
            <a:r>
              <a:rPr lang="en-IN" sz="4400" b="1" dirty="0">
                <a:ln w="11430"/>
                <a:effectLst>
                  <a:outerShdw blurRad="50800" dist="39000" dir="5460000" algn="tl">
                    <a:srgbClr val="000000">
                      <a:alpha val="38000"/>
                    </a:srgbClr>
                  </a:outerShdw>
                </a:effectLst>
                <a:latin typeface="Tahoma" pitchFamily="34" charset="0"/>
                <a:ea typeface="Tahoma" pitchFamily="34" charset="0"/>
                <a:cs typeface="Tahoma" pitchFamily="34" charset="0"/>
              </a:rPr>
              <a:t>THANK YOU</a:t>
            </a:r>
          </a:p>
        </p:txBody>
      </p:sp>
      <p:sp>
        <p:nvSpPr>
          <p:cNvPr id="27651" name="Slide Number Placeholder 3"/>
          <p:cNvSpPr>
            <a:spLocks noGrp="1"/>
          </p:cNvSpPr>
          <p:nvPr>
            <p:ph type="sldNum" sz="quarter" idx="12"/>
          </p:nvPr>
        </p:nvSpPr>
        <p:spPr bwMode="auto">
          <a:noFill/>
          <a:ln>
            <a:miter lim="800000"/>
            <a:headEnd/>
            <a:tailEnd/>
          </a:ln>
        </p:spPr>
        <p:txBody>
          <a:bodyPr/>
          <a:lstStyle/>
          <a:p>
            <a:fld id="{A44B7B8C-8666-4390-BA95-7E79734DB94D}" type="slidenum">
              <a:rPr lang="en-US" altLang="en-US">
                <a:latin typeface="Calibri" pitchFamily="34" charset="0"/>
              </a:rPr>
              <a:pPr/>
              <a:t>30</a:t>
            </a:fld>
            <a:endParaRPr lang="en-US" altLang="en-US">
              <a:latin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210"/>
          <p:cNvSpPr/>
          <p:nvPr/>
        </p:nvSpPr>
        <p:spPr>
          <a:xfrm>
            <a:off x="1057275" y="1104900"/>
            <a:ext cx="4217988" cy="358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Departmental Infrastructure</a:t>
            </a:r>
          </a:p>
        </p:txBody>
      </p:sp>
      <p:sp>
        <p:nvSpPr>
          <p:cNvPr id="257" name="Rectangle 256"/>
          <p:cNvSpPr/>
          <p:nvPr/>
        </p:nvSpPr>
        <p:spPr>
          <a:xfrm>
            <a:off x="819150" y="3205162"/>
            <a:ext cx="4319588" cy="358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n w="0"/>
                <a:solidFill>
                  <a:schemeClr val="tx1"/>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Partner Agencies</a:t>
            </a:r>
          </a:p>
        </p:txBody>
      </p:sp>
      <p:sp>
        <p:nvSpPr>
          <p:cNvPr id="8197" name="Title 3"/>
          <p:cNvSpPr txBox="1">
            <a:spLocks/>
          </p:cNvSpPr>
          <p:nvPr/>
        </p:nvSpPr>
        <p:spPr bwMode="auto">
          <a:xfrm>
            <a:off x="6791325" y="990600"/>
            <a:ext cx="4787900" cy="506413"/>
          </a:xfrm>
          <a:prstGeom prst="rect">
            <a:avLst/>
          </a:prstGeom>
          <a:noFill/>
          <a:ln w="9525">
            <a:noFill/>
            <a:miter lim="800000"/>
            <a:headEnd/>
            <a:tailEnd/>
          </a:ln>
        </p:spPr>
        <p:txBody>
          <a:bodyPr anchor="ctr"/>
          <a:lstStyle/>
          <a:p>
            <a:pPr algn="ctr" eaLnBrk="1" hangingPunct="1">
              <a:lnSpc>
                <a:spcPct val="90000"/>
              </a:lnSpc>
            </a:pPr>
            <a:r>
              <a:rPr lang="en-US" altLang="en-US" b="1" dirty="0">
                <a:latin typeface="Tahoma" pitchFamily="34" charset="0"/>
                <a:cs typeface="Tahoma" pitchFamily="34" charset="0"/>
              </a:rPr>
              <a:t>Structure of the Commission</a:t>
            </a:r>
          </a:p>
        </p:txBody>
      </p:sp>
      <p:sp>
        <p:nvSpPr>
          <p:cNvPr id="170" name="Rectangle 2060"/>
          <p:cNvSpPr>
            <a:spLocks noChangeArrowheads="1"/>
          </p:cNvSpPr>
          <p:nvPr/>
        </p:nvSpPr>
        <p:spPr bwMode="auto">
          <a:xfrm>
            <a:off x="8175625" y="1268451"/>
            <a:ext cx="2160588" cy="312700"/>
          </a:xfrm>
          <a:prstGeom prst="rect">
            <a:avLst/>
          </a:prstGeom>
          <a:noFill/>
          <a:ln w="28575">
            <a:solidFill>
              <a:schemeClr val="tx1"/>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altLang="en-US" sz="1600" b="1" dirty="0">
                <a:solidFill>
                  <a:schemeClr val="tx1"/>
                </a:solidFill>
                <a:latin typeface="Tahoma" pitchFamily="34" charset="0"/>
                <a:ea typeface="Tahoma" pitchFamily="34" charset="0"/>
                <a:cs typeface="Tahoma" pitchFamily="34" charset="0"/>
              </a:rPr>
              <a:t>CHAIRMAN</a:t>
            </a:r>
          </a:p>
        </p:txBody>
      </p:sp>
      <p:sp>
        <p:nvSpPr>
          <p:cNvPr id="173" name="Text Box 2064"/>
          <p:cNvSpPr txBox="1">
            <a:spLocks noChangeArrowheads="1"/>
          </p:cNvSpPr>
          <p:nvPr/>
        </p:nvSpPr>
        <p:spPr bwMode="auto">
          <a:xfrm>
            <a:off x="6264275" y="2127638"/>
            <a:ext cx="1476375" cy="5397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altLang="en-US" sz="1400" b="1" dirty="0">
                <a:latin typeface="Tahoma" pitchFamily="34" charset="0"/>
                <a:cs typeface="Tahoma" pitchFamily="34" charset="0"/>
              </a:rPr>
              <a:t>ZONAL MEMBERS</a:t>
            </a:r>
          </a:p>
        </p:txBody>
      </p:sp>
      <p:cxnSp>
        <p:nvCxnSpPr>
          <p:cNvPr id="174" name="Straight Connector 173"/>
          <p:cNvCxnSpPr/>
          <p:nvPr/>
        </p:nvCxnSpPr>
        <p:spPr>
          <a:xfrm>
            <a:off x="6953250" y="1870463"/>
            <a:ext cx="4464050" cy="1587"/>
          </a:xfrm>
          <a:prstGeom prst="line">
            <a:avLst/>
          </a:prstGeom>
          <a:ln/>
        </p:spPr>
        <p:style>
          <a:lnRef idx="3">
            <a:schemeClr val="dk1"/>
          </a:lnRef>
          <a:fillRef idx="0">
            <a:schemeClr val="dk1"/>
          </a:fillRef>
          <a:effectRef idx="2">
            <a:schemeClr val="dk1"/>
          </a:effectRef>
          <a:fontRef idx="minor">
            <a:schemeClr val="tx1"/>
          </a:fontRef>
        </p:style>
      </p:cxnSp>
      <p:sp>
        <p:nvSpPr>
          <p:cNvPr id="175" name="Text Box 2064"/>
          <p:cNvSpPr txBox="1">
            <a:spLocks noChangeArrowheads="1"/>
          </p:cNvSpPr>
          <p:nvPr/>
        </p:nvSpPr>
        <p:spPr bwMode="auto">
          <a:xfrm>
            <a:off x="8450263" y="2105413"/>
            <a:ext cx="1589087" cy="5397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altLang="en-US" sz="1400" b="1" dirty="0">
                <a:latin typeface="Tahoma" pitchFamily="34" charset="0"/>
                <a:cs typeface="Tahoma" pitchFamily="34" charset="0"/>
              </a:rPr>
              <a:t>EXPERT MEMBERS</a:t>
            </a:r>
          </a:p>
        </p:txBody>
      </p:sp>
      <p:sp>
        <p:nvSpPr>
          <p:cNvPr id="176" name="Text Box 2064"/>
          <p:cNvSpPr txBox="1">
            <a:spLocks noChangeArrowheads="1"/>
          </p:cNvSpPr>
          <p:nvPr/>
        </p:nvSpPr>
        <p:spPr bwMode="auto">
          <a:xfrm>
            <a:off x="10633075" y="2116525"/>
            <a:ext cx="1476375" cy="5397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altLang="en-US" sz="1400" b="1" dirty="0">
                <a:latin typeface="Tahoma" pitchFamily="34" charset="0"/>
                <a:cs typeface="Tahoma" pitchFamily="34" charset="0"/>
              </a:rPr>
              <a:t>EX-OFFICIO MEMBERS</a:t>
            </a:r>
          </a:p>
        </p:txBody>
      </p:sp>
      <p:sp>
        <p:nvSpPr>
          <p:cNvPr id="177" name="Text Box 2064"/>
          <p:cNvSpPr txBox="1">
            <a:spLocks noChangeArrowheads="1"/>
          </p:cNvSpPr>
          <p:nvPr/>
        </p:nvSpPr>
        <p:spPr bwMode="auto">
          <a:xfrm>
            <a:off x="6256338" y="2773750"/>
            <a:ext cx="1476375" cy="3238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sz="1400" b="1" dirty="0">
                <a:latin typeface="Tahoma" pitchFamily="34" charset="0"/>
                <a:cs typeface="Tahoma" pitchFamily="34" charset="0"/>
              </a:rPr>
              <a:t>North Zone</a:t>
            </a:r>
          </a:p>
        </p:txBody>
      </p:sp>
      <p:sp>
        <p:nvSpPr>
          <p:cNvPr id="178" name="Text Box 2064"/>
          <p:cNvSpPr txBox="1">
            <a:spLocks noChangeArrowheads="1"/>
          </p:cNvSpPr>
          <p:nvPr/>
        </p:nvSpPr>
        <p:spPr bwMode="auto">
          <a:xfrm>
            <a:off x="6272213" y="3165863"/>
            <a:ext cx="1476375" cy="3238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sz="1200" b="1" dirty="0">
                <a:latin typeface="Tahoma" pitchFamily="34" charset="0"/>
                <a:cs typeface="Tahoma" pitchFamily="34" charset="0"/>
              </a:rPr>
              <a:t>North  East Zone</a:t>
            </a:r>
          </a:p>
        </p:txBody>
      </p:sp>
      <p:sp>
        <p:nvSpPr>
          <p:cNvPr id="179" name="Text Box 2064"/>
          <p:cNvSpPr txBox="1">
            <a:spLocks noChangeArrowheads="1"/>
          </p:cNvSpPr>
          <p:nvPr/>
        </p:nvSpPr>
        <p:spPr bwMode="auto">
          <a:xfrm>
            <a:off x="6273800" y="3562738"/>
            <a:ext cx="1476375" cy="3238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sz="1400" b="1" dirty="0">
                <a:latin typeface="Tahoma" pitchFamily="34" charset="0"/>
                <a:cs typeface="Tahoma" pitchFamily="34" charset="0"/>
              </a:rPr>
              <a:t>Central Zone</a:t>
            </a:r>
          </a:p>
        </p:txBody>
      </p:sp>
      <p:sp>
        <p:nvSpPr>
          <p:cNvPr id="180" name="Text Box 2064"/>
          <p:cNvSpPr txBox="1">
            <a:spLocks noChangeArrowheads="1"/>
          </p:cNvSpPr>
          <p:nvPr/>
        </p:nvSpPr>
        <p:spPr bwMode="auto">
          <a:xfrm>
            <a:off x="6269038" y="3958025"/>
            <a:ext cx="1476375" cy="3238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sz="1400" b="1" dirty="0">
                <a:latin typeface="Tahoma" pitchFamily="34" charset="0"/>
                <a:cs typeface="Tahoma" pitchFamily="34" charset="0"/>
              </a:rPr>
              <a:t>West Zone</a:t>
            </a:r>
          </a:p>
        </p:txBody>
      </p:sp>
      <p:sp>
        <p:nvSpPr>
          <p:cNvPr id="181" name="Text Box 2064"/>
          <p:cNvSpPr txBox="1">
            <a:spLocks noChangeArrowheads="1"/>
          </p:cNvSpPr>
          <p:nvPr/>
        </p:nvSpPr>
        <p:spPr bwMode="auto">
          <a:xfrm>
            <a:off x="6281738" y="4335850"/>
            <a:ext cx="1474787" cy="3238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sz="1400" b="1" dirty="0">
                <a:latin typeface="Tahoma" pitchFamily="34" charset="0"/>
                <a:cs typeface="Tahoma" pitchFamily="34" charset="0"/>
              </a:rPr>
              <a:t>East Zone</a:t>
            </a:r>
          </a:p>
        </p:txBody>
      </p:sp>
      <p:sp>
        <p:nvSpPr>
          <p:cNvPr id="182" name="Text Box 2064"/>
          <p:cNvSpPr txBox="1">
            <a:spLocks noChangeArrowheads="1"/>
          </p:cNvSpPr>
          <p:nvPr/>
        </p:nvSpPr>
        <p:spPr bwMode="auto">
          <a:xfrm>
            <a:off x="6292850" y="4726375"/>
            <a:ext cx="1476375" cy="32385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ct val="50000"/>
              </a:spcBef>
              <a:spcAft>
                <a:spcPts val="0"/>
              </a:spcAft>
              <a:defRPr/>
            </a:pPr>
            <a:r>
              <a:rPr lang="en-US" sz="1400" b="1" dirty="0">
                <a:latin typeface="Tahoma" pitchFamily="34" charset="0"/>
                <a:cs typeface="Tahoma" pitchFamily="34" charset="0"/>
              </a:rPr>
              <a:t>South Zone</a:t>
            </a:r>
          </a:p>
        </p:txBody>
      </p:sp>
      <p:sp>
        <p:nvSpPr>
          <p:cNvPr id="183" name="Text Box 2064"/>
          <p:cNvSpPr txBox="1">
            <a:spLocks noChangeArrowheads="1"/>
          </p:cNvSpPr>
          <p:nvPr/>
        </p:nvSpPr>
        <p:spPr bwMode="auto">
          <a:xfrm>
            <a:off x="8478838" y="3813563"/>
            <a:ext cx="1584325" cy="466725"/>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ts val="0"/>
              </a:spcBef>
              <a:spcAft>
                <a:spcPts val="0"/>
              </a:spcAft>
              <a:defRPr/>
            </a:pPr>
            <a:r>
              <a:rPr lang="en-US" sz="1400" b="1" dirty="0">
                <a:latin typeface="Tahoma" pitchFamily="34" charset="0"/>
                <a:cs typeface="Tahoma" pitchFamily="34" charset="0"/>
              </a:rPr>
              <a:t>Rural Development</a:t>
            </a:r>
          </a:p>
        </p:txBody>
      </p:sp>
      <p:sp>
        <p:nvSpPr>
          <p:cNvPr id="184" name="Text Box 2064"/>
          <p:cNvSpPr txBox="1">
            <a:spLocks noChangeArrowheads="1"/>
          </p:cNvSpPr>
          <p:nvPr/>
        </p:nvSpPr>
        <p:spPr bwMode="auto">
          <a:xfrm>
            <a:off x="8467725" y="3310325"/>
            <a:ext cx="1584325" cy="431800"/>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ts val="0"/>
              </a:spcBef>
              <a:spcAft>
                <a:spcPts val="0"/>
              </a:spcAft>
              <a:defRPr/>
            </a:pPr>
            <a:r>
              <a:rPr lang="en-US" sz="1400" b="1" dirty="0">
                <a:latin typeface="Tahoma" pitchFamily="34" charset="0"/>
                <a:cs typeface="Tahoma" pitchFamily="34" charset="0"/>
              </a:rPr>
              <a:t>Marketing</a:t>
            </a:r>
          </a:p>
        </p:txBody>
      </p:sp>
      <p:sp>
        <p:nvSpPr>
          <p:cNvPr id="185" name="Text Box 2064"/>
          <p:cNvSpPr txBox="1">
            <a:spLocks noChangeArrowheads="1"/>
          </p:cNvSpPr>
          <p:nvPr/>
        </p:nvSpPr>
        <p:spPr bwMode="auto">
          <a:xfrm>
            <a:off x="8478838" y="4364425"/>
            <a:ext cx="1584325" cy="611188"/>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ts val="0"/>
              </a:spcBef>
              <a:spcAft>
                <a:spcPts val="0"/>
              </a:spcAft>
              <a:defRPr/>
            </a:pPr>
            <a:r>
              <a:rPr lang="en-US" sz="1400" b="1" dirty="0">
                <a:latin typeface="Tahoma" pitchFamily="34" charset="0"/>
                <a:cs typeface="Tahoma" pitchFamily="34" charset="0"/>
              </a:rPr>
              <a:t>Technical Education &amp; Training</a:t>
            </a:r>
          </a:p>
        </p:txBody>
      </p:sp>
      <p:sp>
        <p:nvSpPr>
          <p:cNvPr id="186" name="Text Box 2064"/>
          <p:cNvSpPr txBox="1">
            <a:spLocks noChangeArrowheads="1"/>
          </p:cNvSpPr>
          <p:nvPr/>
        </p:nvSpPr>
        <p:spPr bwMode="auto">
          <a:xfrm>
            <a:off x="8464550" y="2781688"/>
            <a:ext cx="1584325" cy="468312"/>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ts val="0"/>
              </a:spcBef>
              <a:spcAft>
                <a:spcPts val="0"/>
              </a:spcAft>
              <a:defRPr/>
            </a:pPr>
            <a:r>
              <a:rPr lang="en-US" sz="1400" b="1" dirty="0">
                <a:latin typeface="Tahoma" pitchFamily="34" charset="0"/>
                <a:cs typeface="Tahoma" pitchFamily="34" charset="0"/>
              </a:rPr>
              <a:t>Science &amp; Technology</a:t>
            </a:r>
          </a:p>
        </p:txBody>
      </p:sp>
      <p:sp>
        <p:nvSpPr>
          <p:cNvPr id="187" name="Text Box 2064"/>
          <p:cNvSpPr txBox="1">
            <a:spLocks noChangeArrowheads="1"/>
          </p:cNvSpPr>
          <p:nvPr/>
        </p:nvSpPr>
        <p:spPr bwMode="auto">
          <a:xfrm>
            <a:off x="10579100" y="2792800"/>
            <a:ext cx="1547813" cy="585788"/>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ts val="0"/>
              </a:spcBef>
              <a:spcAft>
                <a:spcPts val="0"/>
              </a:spcAft>
              <a:defRPr/>
            </a:pPr>
            <a:r>
              <a:rPr lang="en-US" sz="1200" b="1" dirty="0">
                <a:latin typeface="Tahoma" pitchFamily="34" charset="0"/>
                <a:cs typeface="Tahoma" pitchFamily="34" charset="0"/>
              </a:rPr>
              <a:t>Chairman, SBI /</a:t>
            </a:r>
            <a:r>
              <a:rPr lang="en-US" sz="1200" b="1" dirty="0">
                <a:latin typeface="+mn-lt"/>
                <a:cs typeface="+mn-cs"/>
              </a:rPr>
              <a:t> </a:t>
            </a:r>
            <a:r>
              <a:rPr lang="en-US" sz="1200" b="1" dirty="0">
                <a:latin typeface="Tahoma" pitchFamily="34" charset="0"/>
                <a:cs typeface="Tahoma" pitchFamily="34" charset="0"/>
              </a:rPr>
              <a:t>Deputy Managing Director </a:t>
            </a:r>
          </a:p>
        </p:txBody>
      </p:sp>
      <p:sp>
        <p:nvSpPr>
          <p:cNvPr id="188" name="Text Box 2064"/>
          <p:cNvSpPr txBox="1">
            <a:spLocks noChangeArrowheads="1"/>
          </p:cNvSpPr>
          <p:nvPr/>
        </p:nvSpPr>
        <p:spPr bwMode="auto">
          <a:xfrm>
            <a:off x="10590213" y="3499238"/>
            <a:ext cx="1549400" cy="585787"/>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ts val="0"/>
              </a:spcBef>
              <a:spcAft>
                <a:spcPts val="0"/>
              </a:spcAft>
              <a:defRPr/>
            </a:pPr>
            <a:r>
              <a:rPr lang="en-US" sz="1400" b="1" dirty="0">
                <a:latin typeface="Tahoma" pitchFamily="34" charset="0"/>
                <a:cs typeface="Tahoma" pitchFamily="34" charset="0"/>
              </a:rPr>
              <a:t>CEO, KVIC</a:t>
            </a:r>
          </a:p>
        </p:txBody>
      </p:sp>
      <p:sp>
        <p:nvSpPr>
          <p:cNvPr id="189" name="Text Box 2064"/>
          <p:cNvSpPr txBox="1">
            <a:spLocks noChangeArrowheads="1"/>
          </p:cNvSpPr>
          <p:nvPr/>
        </p:nvSpPr>
        <p:spPr bwMode="auto">
          <a:xfrm>
            <a:off x="10574338" y="4188213"/>
            <a:ext cx="1547812" cy="587375"/>
          </a:xfrm>
          <a:prstGeom prst="rect">
            <a:avLst/>
          </a:prstGeom>
          <a:noFill/>
          <a:ln w="19050" cap="sq">
            <a:solidFill>
              <a:schemeClr val="tx2">
                <a:lumMod val="50000"/>
              </a:schemeClr>
            </a:solidFill>
            <a:miter lim="800000"/>
            <a:headEnd type="none" w="sm" len="sm"/>
            <a:tailEnd type="none" w="sm" len="sm"/>
          </a:ln>
          <a:effectLst/>
        </p:spPr>
        <p:txBody>
          <a:bodyPr anchor="ctr"/>
          <a:lstStyle/>
          <a:p>
            <a:pPr algn="ctr" eaLnBrk="1" fontAlgn="auto" hangingPunct="1">
              <a:spcBef>
                <a:spcPts val="0"/>
              </a:spcBef>
              <a:spcAft>
                <a:spcPts val="0"/>
              </a:spcAft>
              <a:defRPr/>
            </a:pPr>
            <a:r>
              <a:rPr lang="en-US" sz="1400" b="1" dirty="0">
                <a:latin typeface="Tahoma" pitchFamily="34" charset="0"/>
                <a:cs typeface="Tahoma" pitchFamily="34" charset="0"/>
              </a:rPr>
              <a:t>FA, KVIC</a:t>
            </a:r>
          </a:p>
        </p:txBody>
      </p:sp>
      <p:sp>
        <p:nvSpPr>
          <p:cNvPr id="8216" name="TextBox 1"/>
          <p:cNvSpPr txBox="1">
            <a:spLocks noChangeArrowheads="1"/>
          </p:cNvSpPr>
          <p:nvPr/>
        </p:nvSpPr>
        <p:spPr bwMode="auto">
          <a:xfrm>
            <a:off x="965200" y="1549540"/>
            <a:ext cx="5083175" cy="1477328"/>
          </a:xfrm>
          <a:prstGeom prst="rect">
            <a:avLst/>
          </a:prstGeom>
          <a:noFill/>
          <a:ln w="28575">
            <a:noFill/>
            <a:miter lim="800000"/>
            <a:headEnd/>
            <a:tailEnd/>
          </a:ln>
        </p:spPr>
        <p:txBody>
          <a:bodyPr>
            <a:spAutoFit/>
          </a:bodyPr>
          <a:lstStyle/>
          <a:p>
            <a:pPr algn="just">
              <a:spcBef>
                <a:spcPts val="0"/>
              </a:spcBef>
              <a:spcAft>
                <a:spcPts val="0"/>
              </a:spcAft>
            </a:pPr>
            <a:r>
              <a:rPr lang="en-US" altLang="en-US" b="1" dirty="0">
                <a:latin typeface="Tahoma" pitchFamily="34" charset="0"/>
                <a:cs typeface="Tahoma" pitchFamily="34" charset="0"/>
              </a:rPr>
              <a:t>44</a:t>
            </a:r>
            <a:r>
              <a:rPr lang="en-US" altLang="en-US" dirty="0">
                <a:latin typeface="Tahoma" pitchFamily="34" charset="0"/>
                <a:cs typeface="Tahoma" pitchFamily="34" charset="0"/>
              </a:rPr>
              <a:t> State/Divisional/ Sub Offices</a:t>
            </a:r>
          </a:p>
          <a:p>
            <a:pPr algn="just">
              <a:spcBef>
                <a:spcPts val="0"/>
              </a:spcBef>
              <a:spcAft>
                <a:spcPts val="0"/>
              </a:spcAft>
            </a:pPr>
            <a:r>
              <a:rPr lang="en-US" altLang="en-US" b="1" dirty="0">
                <a:latin typeface="Tahoma" pitchFamily="34" charset="0"/>
                <a:cs typeface="Tahoma" pitchFamily="34" charset="0"/>
              </a:rPr>
              <a:t>06 </a:t>
            </a:r>
            <a:r>
              <a:rPr lang="en-US" altLang="en-US" dirty="0">
                <a:latin typeface="Tahoma" pitchFamily="34" charset="0"/>
                <a:cs typeface="Tahoma" pitchFamily="34" charset="0"/>
              </a:rPr>
              <a:t>Zonal Offices </a:t>
            </a:r>
          </a:p>
          <a:p>
            <a:pPr algn="just">
              <a:spcBef>
                <a:spcPts val="0"/>
              </a:spcBef>
              <a:spcAft>
                <a:spcPts val="0"/>
              </a:spcAft>
            </a:pPr>
            <a:r>
              <a:rPr lang="en-US" altLang="en-US" b="1" dirty="0">
                <a:latin typeface="Tahoma" pitchFamily="34" charset="0"/>
                <a:cs typeface="Tahoma" pitchFamily="34" charset="0"/>
              </a:rPr>
              <a:t>18 </a:t>
            </a:r>
            <a:r>
              <a:rPr lang="en-US" altLang="en-US" dirty="0">
                <a:latin typeface="Tahoma" pitchFamily="34" charset="0"/>
                <a:cs typeface="Tahoma" pitchFamily="34" charset="0"/>
              </a:rPr>
              <a:t>Departmental Training Centers </a:t>
            </a:r>
          </a:p>
          <a:p>
            <a:pPr algn="just">
              <a:spcBef>
                <a:spcPts val="0"/>
              </a:spcBef>
              <a:spcAft>
                <a:spcPts val="0"/>
              </a:spcAft>
            </a:pPr>
            <a:r>
              <a:rPr lang="en-US" altLang="en-US" b="1" dirty="0">
                <a:latin typeface="Tahoma" pitchFamily="34" charset="0"/>
                <a:cs typeface="Tahoma" pitchFamily="34" charset="0"/>
              </a:rPr>
              <a:t>26 </a:t>
            </a:r>
            <a:r>
              <a:rPr lang="en-US" altLang="en-US" dirty="0">
                <a:latin typeface="Tahoma" pitchFamily="34" charset="0"/>
                <a:cs typeface="Tahoma" pitchFamily="34" charset="0"/>
              </a:rPr>
              <a:t>Departmental Sales Outlets and its branches</a:t>
            </a:r>
          </a:p>
          <a:p>
            <a:pPr algn="just">
              <a:spcBef>
                <a:spcPts val="0"/>
              </a:spcBef>
              <a:spcAft>
                <a:spcPts val="0"/>
              </a:spcAft>
            </a:pPr>
            <a:r>
              <a:rPr lang="en-US" altLang="en-US" b="1" dirty="0">
                <a:latin typeface="Tahoma" pitchFamily="34" charset="0"/>
                <a:cs typeface="Tahoma" pitchFamily="34" charset="0"/>
              </a:rPr>
              <a:t>05 </a:t>
            </a:r>
            <a:r>
              <a:rPr lang="en-US" altLang="en-US" dirty="0">
                <a:latin typeface="Tahoma" pitchFamily="34" charset="0"/>
                <a:cs typeface="Tahoma" pitchFamily="34" charset="0"/>
              </a:rPr>
              <a:t>Central Sliver Plants</a:t>
            </a:r>
          </a:p>
        </p:txBody>
      </p:sp>
      <p:sp>
        <p:nvSpPr>
          <p:cNvPr id="8217" name="TextBox 189"/>
          <p:cNvSpPr txBox="1">
            <a:spLocks noChangeArrowheads="1"/>
          </p:cNvSpPr>
          <p:nvPr/>
        </p:nvSpPr>
        <p:spPr bwMode="auto">
          <a:xfrm>
            <a:off x="1056120" y="3540660"/>
            <a:ext cx="5289550" cy="1077218"/>
          </a:xfrm>
          <a:prstGeom prst="rect">
            <a:avLst/>
          </a:prstGeom>
          <a:noFill/>
          <a:ln w="28575">
            <a:noFill/>
            <a:miter lim="800000"/>
            <a:headEnd/>
            <a:tailEnd/>
          </a:ln>
        </p:spPr>
        <p:txBody>
          <a:bodyPr>
            <a:spAutoFit/>
          </a:bodyPr>
          <a:lstStyle/>
          <a:p>
            <a:pPr algn="just">
              <a:spcBef>
                <a:spcPts val="600"/>
              </a:spcBef>
              <a:spcAft>
                <a:spcPts val="0"/>
              </a:spcAft>
            </a:pPr>
            <a:r>
              <a:rPr lang="en-US" altLang="en-US" b="1" dirty="0">
                <a:latin typeface="Tahoma" pitchFamily="34" charset="0"/>
                <a:cs typeface="Tahoma" pitchFamily="34" charset="0"/>
              </a:rPr>
              <a:t>34 </a:t>
            </a:r>
            <a:r>
              <a:rPr lang="en-US" altLang="en-US" dirty="0">
                <a:latin typeface="Tahoma" pitchFamily="34" charset="0"/>
                <a:cs typeface="Tahoma" pitchFamily="34" charset="0"/>
              </a:rPr>
              <a:t>States and Union Territories KVI Boards</a:t>
            </a:r>
          </a:p>
          <a:p>
            <a:pPr algn="just">
              <a:spcBef>
                <a:spcPts val="600"/>
              </a:spcBef>
              <a:spcAft>
                <a:spcPts val="0"/>
              </a:spcAft>
            </a:pPr>
            <a:r>
              <a:rPr lang="en-US" altLang="en-US" b="1" dirty="0">
                <a:latin typeface="Tahoma" pitchFamily="34" charset="0"/>
                <a:cs typeface="Tahoma" pitchFamily="34" charset="0"/>
              </a:rPr>
              <a:t>2943 </a:t>
            </a:r>
            <a:r>
              <a:rPr lang="en-US" altLang="en-US" dirty="0">
                <a:latin typeface="Tahoma" pitchFamily="34" charset="0"/>
                <a:cs typeface="Tahoma" pitchFamily="34" charset="0"/>
              </a:rPr>
              <a:t>Registered Khadi Institutions</a:t>
            </a:r>
          </a:p>
          <a:p>
            <a:pPr algn="just">
              <a:spcBef>
                <a:spcPts val="600"/>
              </a:spcBef>
              <a:spcAft>
                <a:spcPts val="0"/>
              </a:spcAft>
            </a:pPr>
            <a:r>
              <a:rPr lang="en-US" altLang="en-US" b="1" dirty="0">
                <a:latin typeface="Tahoma" pitchFamily="34" charset="0"/>
                <a:cs typeface="Tahoma" pitchFamily="34" charset="0"/>
              </a:rPr>
              <a:t>8061 </a:t>
            </a:r>
            <a:r>
              <a:rPr lang="en-US" altLang="en-US" dirty="0">
                <a:latin typeface="Tahoma" pitchFamily="34" charset="0"/>
                <a:cs typeface="Tahoma" pitchFamily="34" charset="0"/>
              </a:rPr>
              <a:t>Retail Sales Outlets including DSOs</a:t>
            </a:r>
          </a:p>
        </p:txBody>
      </p:sp>
      <p:cxnSp>
        <p:nvCxnSpPr>
          <p:cNvPr id="193" name="Straight Arrow Connector 192"/>
          <p:cNvCxnSpPr/>
          <p:nvPr/>
        </p:nvCxnSpPr>
        <p:spPr>
          <a:xfrm rot="5400000">
            <a:off x="9147175" y="1740288"/>
            <a:ext cx="212725" cy="31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4" name="Straight Arrow Connector 193"/>
          <p:cNvCxnSpPr/>
          <p:nvPr/>
        </p:nvCxnSpPr>
        <p:spPr>
          <a:xfrm rot="5400000">
            <a:off x="6861175" y="2000638"/>
            <a:ext cx="212725" cy="31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5" name="Straight Arrow Connector 194"/>
          <p:cNvCxnSpPr/>
          <p:nvPr/>
        </p:nvCxnSpPr>
        <p:spPr>
          <a:xfrm rot="5400000">
            <a:off x="9144000" y="2003813"/>
            <a:ext cx="212725" cy="31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6" name="Straight Arrow Connector 195"/>
          <p:cNvCxnSpPr/>
          <p:nvPr/>
        </p:nvCxnSpPr>
        <p:spPr>
          <a:xfrm rot="5400000">
            <a:off x="11274425" y="1978413"/>
            <a:ext cx="212725" cy="31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222" name="Slide Number Placeholder 30"/>
          <p:cNvSpPr>
            <a:spLocks noGrp="1"/>
          </p:cNvSpPr>
          <p:nvPr>
            <p:ph type="sldNum" sz="quarter" idx="12"/>
          </p:nvPr>
        </p:nvSpPr>
        <p:spPr bwMode="auto">
          <a:noFill/>
          <a:ln>
            <a:miter lim="800000"/>
            <a:headEnd/>
            <a:tailEnd/>
          </a:ln>
        </p:spPr>
        <p:txBody>
          <a:bodyPr/>
          <a:lstStyle/>
          <a:p>
            <a:fld id="{0BCC1BA2-6351-47E4-AA47-68FF0FFAE143}" type="slidenum">
              <a:rPr lang="en-US" altLang="en-US">
                <a:latin typeface="Calibri" pitchFamily="34" charset="0"/>
              </a:rPr>
              <a:pPr/>
              <a:t>4</a:t>
            </a:fld>
            <a:endParaRPr lang="en-US" altLang="en-US">
              <a:latin typeface="Calibri" pitchFamily="34" charset="0"/>
            </a:endParaRPr>
          </a:p>
        </p:txBody>
      </p:sp>
      <p:sp>
        <p:nvSpPr>
          <p:cNvPr id="31" name="TextBox 30">
            <a:extLst>
              <a:ext uri="{FF2B5EF4-FFF2-40B4-BE49-F238E27FC236}">
                <a16:creationId xmlns:a16="http://schemas.microsoft.com/office/drawing/2014/main" id="{ADA0A7A2-A451-8FAA-9A8C-6F35A9BA0B89}"/>
              </a:ext>
            </a:extLst>
          </p:cNvPr>
          <p:cNvSpPr txBox="1">
            <a:spLocks/>
          </p:cNvSpPr>
          <p:nvPr/>
        </p:nvSpPr>
        <p:spPr>
          <a:xfrm>
            <a:off x="258568" y="376744"/>
            <a:ext cx="11603485" cy="538266"/>
          </a:xfrm>
          <a:prstGeom prst="rect">
            <a:avLst/>
          </a:prstGeom>
          <a:solidFill>
            <a:srgbClr val="F4F2EF"/>
          </a:solidFill>
          <a:ln>
            <a:noFill/>
          </a:ln>
        </p:spPr>
        <p:txBody>
          <a:bodyPr wrap="square" lIns="60960" rIns="60960" rtlCol="0">
            <a:noAutofit/>
          </a:bodyPr>
          <a:lstStyle/>
          <a:p>
            <a:pPr eaLnBrk="1" hangingPunct="1">
              <a:lnSpc>
                <a:spcPct val="90000"/>
              </a:lnSpc>
            </a:pPr>
            <a:r>
              <a:rPr lang="en-US" altLang="en-US" sz="2800" b="1" dirty="0">
                <a:latin typeface="Arial" panose="020B0604020202020204" pitchFamily="34" charset="0"/>
                <a:cs typeface="Arial" panose="020B0604020202020204" pitchFamily="34" charset="0"/>
              </a:rPr>
              <a:t>KVIC Network: Departmental &amp; Partner Infrastructure</a:t>
            </a:r>
          </a:p>
        </p:txBody>
      </p:sp>
      <p:sp>
        <p:nvSpPr>
          <p:cNvPr id="3" name="TextBox 2"/>
          <p:cNvSpPr txBox="1"/>
          <p:nvPr/>
        </p:nvSpPr>
        <p:spPr>
          <a:xfrm>
            <a:off x="664441" y="4885608"/>
            <a:ext cx="1152755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4.98 lakh khadi artisans employed</a:t>
            </a:r>
          </a:p>
          <a:p>
            <a:pPr marL="285750" indent="-285750">
              <a:buFont typeface="Arial" panose="020B0604020202020204" pitchFamily="34" charset="0"/>
              <a:buChar char="•"/>
            </a:pPr>
            <a:r>
              <a:rPr lang="en-US" dirty="0"/>
              <a:t>Around 9.13 lakh entrepreneurs assisted by providing employment opportunities to 73.70 lakh persons</a:t>
            </a:r>
          </a:p>
          <a:p>
            <a:pPr marL="285750" indent="-285750">
              <a:buFont typeface="Arial" panose="020B0604020202020204" pitchFamily="34" charset="0"/>
              <a:buChar char="•"/>
            </a:pPr>
            <a:r>
              <a:rPr lang="en-US" dirty="0"/>
              <a:t>Around 6.82 lakh persons trained during last nine years </a:t>
            </a:r>
          </a:p>
          <a:p>
            <a:pPr marL="285750" indent="-285750">
              <a:buFont typeface="Arial" panose="020B0604020202020204" pitchFamily="34" charset="0"/>
              <a:buChar char="•"/>
            </a:pPr>
            <a:r>
              <a:rPr lang="en-US" dirty="0"/>
              <a:t>Under Honey Mission around 1.92 lakh bee boxes distributed to 19288 beneficiaries. </a:t>
            </a:r>
          </a:p>
          <a:p>
            <a:pPr marL="285750" indent="-285750">
              <a:buFont typeface="Arial" panose="020B0604020202020204" pitchFamily="34" charset="0"/>
              <a:buChar char="•"/>
            </a:pPr>
            <a:r>
              <a:rPr lang="en-US" dirty="0"/>
              <a:t>Under Kumhar Sashaktikaran Programme around 27000 electric pottery wheels distributed to trained pottery artisans creating around 1.08 lakh employment </a:t>
            </a:r>
          </a:p>
        </p:txBody>
      </p:sp>
    </p:spTree>
    <p:extLst>
      <p:ext uri="{BB962C8B-B14F-4D97-AF65-F5344CB8AC3E}">
        <p14:creationId xmlns:p14="http://schemas.microsoft.com/office/powerpoint/2010/main" val="53514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F57D850-B3CC-474C-82C0-54D5F03ACD9A}" type="slidenum">
              <a:rPr lang="en-US" altLang="en-US" sz="1200" smtClean="0">
                <a:solidFill>
                  <a:srgbClr val="898989"/>
                </a:solidFill>
                <a:latin typeface="Arial" panose="020B0604020202020204" pitchFamily="34" charset="0"/>
              </a:rPr>
              <a:pPr>
                <a:spcBef>
                  <a:spcPct val="0"/>
                </a:spcBef>
                <a:buFontTx/>
                <a:buNone/>
              </a:pPr>
              <a:t>5</a:t>
            </a:fld>
            <a:endParaRPr lang="en-US" altLang="en-US" sz="1200">
              <a:solidFill>
                <a:srgbClr val="898989"/>
              </a:solidFill>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02708407"/>
              </p:ext>
            </p:extLst>
          </p:nvPr>
        </p:nvGraphicFramePr>
        <p:xfrm>
          <a:off x="939136" y="1275790"/>
          <a:ext cx="10488611" cy="4961008"/>
        </p:xfrm>
        <a:graphic>
          <a:graphicData uri="http://schemas.openxmlformats.org/drawingml/2006/table">
            <a:tbl>
              <a:tblPr firstRow="1" firstCol="1" bandRow="1">
                <a:tableStyleId>{5940675A-B579-460E-94D1-54222C63F5DA}</a:tableStyleId>
              </a:tblPr>
              <a:tblGrid>
                <a:gridCol w="1039101">
                  <a:extLst>
                    <a:ext uri="{9D8B030D-6E8A-4147-A177-3AD203B41FA5}">
                      <a16:colId xmlns:a16="http://schemas.microsoft.com/office/drawing/2014/main" val="20000"/>
                    </a:ext>
                  </a:extLst>
                </a:gridCol>
                <a:gridCol w="3967472">
                  <a:extLst>
                    <a:ext uri="{9D8B030D-6E8A-4147-A177-3AD203B41FA5}">
                      <a16:colId xmlns:a16="http://schemas.microsoft.com/office/drawing/2014/main" val="20001"/>
                    </a:ext>
                  </a:extLst>
                </a:gridCol>
                <a:gridCol w="1769618">
                  <a:extLst>
                    <a:ext uri="{9D8B030D-6E8A-4147-A177-3AD203B41FA5}">
                      <a16:colId xmlns:a16="http://schemas.microsoft.com/office/drawing/2014/main" val="20002"/>
                    </a:ext>
                  </a:extLst>
                </a:gridCol>
                <a:gridCol w="1933357">
                  <a:extLst>
                    <a:ext uri="{9D8B030D-6E8A-4147-A177-3AD203B41FA5}">
                      <a16:colId xmlns:a16="http://schemas.microsoft.com/office/drawing/2014/main" val="20003"/>
                    </a:ext>
                  </a:extLst>
                </a:gridCol>
                <a:gridCol w="1779063">
                  <a:extLst>
                    <a:ext uri="{9D8B030D-6E8A-4147-A177-3AD203B41FA5}">
                      <a16:colId xmlns:a16="http://schemas.microsoft.com/office/drawing/2014/main" val="20004"/>
                    </a:ext>
                  </a:extLst>
                </a:gridCol>
              </a:tblGrid>
              <a:tr h="475157">
                <a:tc>
                  <a:txBody>
                    <a:bodyPr/>
                    <a:lstStyle/>
                    <a:p>
                      <a:pPr>
                        <a:lnSpc>
                          <a:spcPct val="115000"/>
                        </a:lnSpc>
                        <a:spcAft>
                          <a:spcPts val="0"/>
                        </a:spcAft>
                      </a:pPr>
                      <a:r>
                        <a:rPr lang="en-IN" sz="2100" b="1" dirty="0">
                          <a:effectLst/>
                          <a:latin typeface="Arial" panose="020B0604020202020204" pitchFamily="34" charset="0"/>
                          <a:cs typeface="Arial" panose="020B0604020202020204" pitchFamily="34" charset="0"/>
                        </a:rPr>
                        <a:t>Sr. No</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ctr">
                        <a:lnSpc>
                          <a:spcPct val="115000"/>
                        </a:lnSpc>
                        <a:spcAft>
                          <a:spcPts val="0"/>
                        </a:spcAft>
                      </a:pPr>
                      <a:r>
                        <a:rPr lang="en-IN" sz="2100" b="1">
                          <a:effectLst/>
                          <a:latin typeface="Arial" panose="020B0604020202020204" pitchFamily="34" charset="0"/>
                          <a:cs typeface="Arial" panose="020B0604020202020204" pitchFamily="34" charset="0"/>
                        </a:rPr>
                        <a:t>Particular</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ctr">
                        <a:lnSpc>
                          <a:spcPct val="115000"/>
                        </a:lnSpc>
                        <a:spcAft>
                          <a:spcPts val="0"/>
                        </a:spcAft>
                      </a:pPr>
                      <a:r>
                        <a:rPr lang="en-IN" sz="2100" b="1" dirty="0">
                          <a:effectLst/>
                          <a:latin typeface="Arial" panose="020B0604020202020204" pitchFamily="34" charset="0"/>
                          <a:cs typeface="Arial" panose="020B0604020202020204" pitchFamily="34" charset="0"/>
                        </a:rPr>
                        <a:t>2021-22</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ctr">
                        <a:lnSpc>
                          <a:spcPct val="115000"/>
                        </a:lnSpc>
                        <a:spcAft>
                          <a:spcPts val="0"/>
                        </a:spcAft>
                      </a:pPr>
                      <a:r>
                        <a:rPr lang="en-IN" sz="2100" b="1" dirty="0">
                          <a:effectLst/>
                          <a:latin typeface="Arial" panose="020B0604020202020204" pitchFamily="34" charset="0"/>
                          <a:cs typeface="Arial" panose="020B0604020202020204" pitchFamily="34" charset="0"/>
                        </a:rPr>
                        <a:t>2022-23</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ctr">
                        <a:lnSpc>
                          <a:spcPct val="115000"/>
                        </a:lnSpc>
                        <a:spcAft>
                          <a:spcPts val="0"/>
                        </a:spcAft>
                      </a:pPr>
                      <a:r>
                        <a:rPr lang="en-IN" sz="2100" b="1" dirty="0">
                          <a:effectLst/>
                          <a:latin typeface="Arial" panose="020B0604020202020204" pitchFamily="34" charset="0"/>
                          <a:cs typeface="Arial" panose="020B0604020202020204" pitchFamily="34" charset="0"/>
                        </a:rPr>
                        <a:t>% increased</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extLst>
                  <a:ext uri="{0D108BD9-81ED-4DB2-BD59-A6C34878D82A}">
                    <a16:rowId xmlns:a16="http://schemas.microsoft.com/office/drawing/2014/main" val="10000"/>
                  </a:ext>
                </a:extLst>
              </a:tr>
              <a:tr h="368039">
                <a:tc>
                  <a:txBody>
                    <a:bodyPr/>
                    <a:lstStyle/>
                    <a:p>
                      <a:pPr algn="ctr">
                        <a:lnSpc>
                          <a:spcPct val="115000"/>
                        </a:lnSpc>
                        <a:spcAft>
                          <a:spcPts val="0"/>
                        </a:spcAft>
                      </a:pPr>
                      <a:r>
                        <a:rPr lang="en-IN" sz="2100" b="1" dirty="0">
                          <a:effectLst/>
                          <a:latin typeface="Arial" panose="020B0604020202020204" pitchFamily="34" charset="0"/>
                          <a:cs typeface="Arial" panose="020B0604020202020204" pitchFamily="34" charset="0"/>
                        </a:rPr>
                        <a:t>I.</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gridSpan="4">
                  <a:txBody>
                    <a:bodyPr/>
                    <a:lstStyle/>
                    <a:p>
                      <a:pPr>
                        <a:lnSpc>
                          <a:spcPct val="115000"/>
                        </a:lnSpc>
                        <a:spcAft>
                          <a:spcPts val="0"/>
                        </a:spcAft>
                      </a:pPr>
                      <a:r>
                        <a:rPr lang="en-IN" sz="2100" b="1" dirty="0">
                          <a:effectLst/>
                          <a:latin typeface="Arial" panose="020B0604020202020204" pitchFamily="34" charset="0"/>
                          <a:cs typeface="Arial" panose="020B0604020202020204" pitchFamily="34" charset="0"/>
                        </a:rPr>
                        <a:t>PRODUCTION </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r h="391759">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a</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nSpc>
                          <a:spcPct val="115000"/>
                        </a:lnSpc>
                        <a:spcAft>
                          <a:spcPts val="0"/>
                        </a:spcAft>
                      </a:pPr>
                      <a:r>
                        <a:rPr lang="en-IN" sz="2100" dirty="0">
                          <a:effectLst/>
                          <a:latin typeface="Arial" panose="020B0604020202020204" pitchFamily="34" charset="0"/>
                          <a:cs typeface="Arial" panose="020B0604020202020204" pitchFamily="34" charset="0"/>
                        </a:rPr>
                        <a:t>Khadi, Polyvastra &amp; </a:t>
                      </a:r>
                      <a:r>
                        <a:rPr lang="en-IN" sz="2100" dirty="0" err="1">
                          <a:effectLst/>
                          <a:latin typeface="Arial" panose="020B0604020202020204" pitchFamily="34" charset="0"/>
                          <a:cs typeface="Arial" panose="020B0604020202020204" pitchFamily="34" charset="0"/>
                        </a:rPr>
                        <a:t>Solarvastra</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a:effectLst/>
                          <a:latin typeface="Arial" panose="020B0604020202020204" pitchFamily="34" charset="0"/>
                          <a:cs typeface="Arial" panose="020B0604020202020204" pitchFamily="34" charset="0"/>
                        </a:rPr>
                        <a:t>2558.31</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a:effectLst/>
                          <a:latin typeface="Arial" panose="020B0604020202020204" pitchFamily="34" charset="0"/>
                          <a:cs typeface="Arial" panose="020B0604020202020204" pitchFamily="34" charset="0"/>
                        </a:rPr>
                        <a:t>2915.83</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13.97</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extLst>
                  <a:ext uri="{0D108BD9-81ED-4DB2-BD59-A6C34878D82A}">
                    <a16:rowId xmlns:a16="http://schemas.microsoft.com/office/drawing/2014/main" val="10002"/>
                  </a:ext>
                </a:extLst>
              </a:tr>
              <a:tr h="368039">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b.</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nSpc>
                          <a:spcPct val="115000"/>
                        </a:lnSpc>
                        <a:spcAft>
                          <a:spcPts val="0"/>
                        </a:spcAft>
                      </a:pPr>
                      <a:r>
                        <a:rPr lang="en-IN" sz="2100" dirty="0">
                          <a:effectLst/>
                          <a:latin typeface="Arial" panose="020B0604020202020204" pitchFamily="34" charset="0"/>
                          <a:cs typeface="Arial" panose="020B0604020202020204" pitchFamily="34" charset="0"/>
                        </a:rPr>
                        <a:t>Village Industries</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a:effectLst/>
                          <a:latin typeface="Arial" panose="020B0604020202020204" pitchFamily="34" charset="0"/>
                          <a:cs typeface="Arial" panose="020B0604020202020204" pitchFamily="34" charset="0"/>
                        </a:rPr>
                        <a:t>81731.62</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a:effectLst/>
                          <a:latin typeface="Arial" panose="020B0604020202020204" pitchFamily="34" charset="0"/>
                          <a:cs typeface="Arial" panose="020B0604020202020204" pitchFamily="34" charset="0"/>
                        </a:rPr>
                        <a:t>93040.84</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13.84</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extLst>
                  <a:ext uri="{0D108BD9-81ED-4DB2-BD59-A6C34878D82A}">
                    <a16:rowId xmlns:a16="http://schemas.microsoft.com/office/drawing/2014/main" val="10003"/>
                  </a:ext>
                </a:extLst>
              </a:tr>
              <a:tr h="368039">
                <a:tc>
                  <a:txBody>
                    <a:bodyPr/>
                    <a:lstStyle/>
                    <a:p>
                      <a:pPr algn="ctr">
                        <a:lnSpc>
                          <a:spcPct val="115000"/>
                        </a:lnSpc>
                        <a:spcAft>
                          <a:spcPts val="0"/>
                        </a:spcAft>
                      </a:pPr>
                      <a:r>
                        <a:rPr lang="en-IN" sz="2100" b="1">
                          <a:effectLst/>
                          <a:latin typeface="Arial" panose="020B0604020202020204" pitchFamily="34" charset="0"/>
                          <a:cs typeface="Arial" panose="020B0604020202020204" pitchFamily="34" charset="0"/>
                        </a:rPr>
                        <a:t> </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dirty="0">
                          <a:effectLst/>
                          <a:latin typeface="Arial" panose="020B0604020202020204" pitchFamily="34" charset="0"/>
                          <a:cs typeface="Arial" panose="020B0604020202020204" pitchFamily="34" charset="0"/>
                        </a:rPr>
                        <a:t>Total - I</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dirty="0">
                          <a:effectLst/>
                          <a:latin typeface="Arial" panose="020B0604020202020204" pitchFamily="34" charset="0"/>
                          <a:cs typeface="Arial" panose="020B0604020202020204" pitchFamily="34" charset="0"/>
                        </a:rPr>
                        <a:t>84289.93</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dirty="0">
                          <a:effectLst/>
                          <a:latin typeface="Arial" panose="020B0604020202020204" pitchFamily="34" charset="0"/>
                          <a:cs typeface="Arial" panose="020B0604020202020204" pitchFamily="34" charset="0"/>
                        </a:rPr>
                        <a:t>95956.67</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ctr">
                        <a:lnSpc>
                          <a:spcPct val="115000"/>
                        </a:lnSpc>
                        <a:spcAft>
                          <a:spcPts val="0"/>
                        </a:spcAft>
                      </a:pPr>
                      <a:r>
                        <a:rPr lang="en-IN" sz="2100" b="1" dirty="0">
                          <a:effectLst/>
                          <a:latin typeface="Arial" panose="020B0604020202020204" pitchFamily="34" charset="0"/>
                          <a:cs typeface="Arial" panose="020B0604020202020204" pitchFamily="34" charset="0"/>
                        </a:rPr>
                        <a:t>13.84</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extLst>
                  <a:ext uri="{0D108BD9-81ED-4DB2-BD59-A6C34878D82A}">
                    <a16:rowId xmlns:a16="http://schemas.microsoft.com/office/drawing/2014/main" val="10004"/>
                  </a:ext>
                </a:extLst>
              </a:tr>
              <a:tr h="368039">
                <a:tc>
                  <a:txBody>
                    <a:bodyPr/>
                    <a:lstStyle/>
                    <a:p>
                      <a:pPr algn="ctr">
                        <a:lnSpc>
                          <a:spcPct val="115000"/>
                        </a:lnSpc>
                        <a:spcAft>
                          <a:spcPts val="0"/>
                        </a:spcAft>
                      </a:pPr>
                      <a:r>
                        <a:rPr lang="en-IN" sz="2100" b="1">
                          <a:effectLst/>
                          <a:latin typeface="Arial" panose="020B0604020202020204" pitchFamily="34" charset="0"/>
                          <a:cs typeface="Arial" panose="020B0604020202020204" pitchFamily="34" charset="0"/>
                        </a:rPr>
                        <a:t>II.</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gridSpan="4">
                  <a:txBody>
                    <a:bodyPr/>
                    <a:lstStyle/>
                    <a:p>
                      <a:pPr algn="just">
                        <a:lnSpc>
                          <a:spcPct val="115000"/>
                        </a:lnSpc>
                        <a:spcAft>
                          <a:spcPts val="0"/>
                        </a:spcAft>
                      </a:pPr>
                      <a:r>
                        <a:rPr lang="en-IN" sz="2100" b="1" dirty="0">
                          <a:effectLst/>
                          <a:latin typeface="Arial" panose="020B0604020202020204" pitchFamily="34" charset="0"/>
                          <a:cs typeface="Arial" panose="020B0604020202020204" pitchFamily="34" charset="0"/>
                        </a:rPr>
                        <a:t>SALES</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5"/>
                  </a:ext>
                </a:extLst>
              </a:tr>
              <a:tr h="413632">
                <a:tc>
                  <a:txBody>
                    <a:bodyPr/>
                    <a:lstStyle/>
                    <a:p>
                      <a:pPr algn="ctr">
                        <a:lnSpc>
                          <a:spcPct val="115000"/>
                        </a:lnSpc>
                        <a:spcAft>
                          <a:spcPts val="0"/>
                        </a:spcAft>
                      </a:pPr>
                      <a:r>
                        <a:rPr lang="en-IN" sz="2100">
                          <a:effectLst/>
                          <a:latin typeface="Arial" panose="020B0604020202020204" pitchFamily="34" charset="0"/>
                          <a:cs typeface="Arial" panose="020B0604020202020204" pitchFamily="34" charset="0"/>
                        </a:rPr>
                        <a:t>a.</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nSpc>
                          <a:spcPct val="115000"/>
                        </a:lnSpc>
                        <a:spcAft>
                          <a:spcPts val="0"/>
                        </a:spcAft>
                      </a:pPr>
                      <a:r>
                        <a:rPr lang="en-IN" sz="2100" dirty="0">
                          <a:effectLst/>
                          <a:latin typeface="Arial" panose="020B0604020202020204" pitchFamily="34" charset="0"/>
                          <a:cs typeface="Arial" panose="020B0604020202020204" pitchFamily="34" charset="0"/>
                        </a:rPr>
                        <a:t>Khadi, </a:t>
                      </a:r>
                      <a:r>
                        <a:rPr lang="en-IN" sz="2100" dirty="0" err="1">
                          <a:effectLst/>
                          <a:latin typeface="Arial" panose="020B0604020202020204" pitchFamily="34" charset="0"/>
                          <a:cs typeface="Arial" panose="020B0604020202020204" pitchFamily="34" charset="0"/>
                        </a:rPr>
                        <a:t>Polyvastra</a:t>
                      </a:r>
                      <a:r>
                        <a:rPr lang="en-IN" sz="2100" dirty="0">
                          <a:effectLst/>
                          <a:latin typeface="Arial" panose="020B0604020202020204" pitchFamily="34" charset="0"/>
                          <a:cs typeface="Arial" panose="020B0604020202020204" pitchFamily="34" charset="0"/>
                        </a:rPr>
                        <a:t> &amp; Solarvastra</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dirty="0">
                          <a:effectLst/>
                          <a:latin typeface="Arial" panose="020B0604020202020204" pitchFamily="34" charset="0"/>
                          <a:cs typeface="Arial" panose="020B0604020202020204" pitchFamily="34" charset="0"/>
                        </a:rPr>
                        <a:t>5051.72</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a:effectLst/>
                          <a:latin typeface="Arial" panose="020B0604020202020204" pitchFamily="34" charset="0"/>
                          <a:cs typeface="Arial" panose="020B0604020202020204" pitchFamily="34" charset="0"/>
                        </a:rPr>
                        <a:t>5942.93</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17.64</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extLst>
                  <a:ext uri="{0D108BD9-81ED-4DB2-BD59-A6C34878D82A}">
                    <a16:rowId xmlns:a16="http://schemas.microsoft.com/office/drawing/2014/main" val="10006"/>
                  </a:ext>
                </a:extLst>
              </a:tr>
              <a:tr h="368039">
                <a:tc>
                  <a:txBody>
                    <a:bodyPr/>
                    <a:lstStyle/>
                    <a:p>
                      <a:pPr algn="ctr">
                        <a:lnSpc>
                          <a:spcPct val="115000"/>
                        </a:lnSpc>
                        <a:spcAft>
                          <a:spcPts val="0"/>
                        </a:spcAft>
                      </a:pPr>
                      <a:r>
                        <a:rPr lang="en-IN" sz="2100">
                          <a:effectLst/>
                          <a:latin typeface="Arial" panose="020B0604020202020204" pitchFamily="34" charset="0"/>
                          <a:cs typeface="Arial" panose="020B0604020202020204" pitchFamily="34" charset="0"/>
                        </a:rPr>
                        <a:t>b.</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nSpc>
                          <a:spcPct val="115000"/>
                        </a:lnSpc>
                        <a:spcAft>
                          <a:spcPts val="0"/>
                        </a:spcAft>
                      </a:pPr>
                      <a:r>
                        <a:rPr lang="en-IN" sz="2100" dirty="0">
                          <a:effectLst/>
                          <a:latin typeface="Arial" panose="020B0604020202020204" pitchFamily="34" charset="0"/>
                          <a:cs typeface="Arial" panose="020B0604020202020204" pitchFamily="34" charset="0"/>
                        </a:rPr>
                        <a:t>Village Industries</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dirty="0">
                          <a:effectLst/>
                          <a:latin typeface="Arial" panose="020B0604020202020204" pitchFamily="34" charset="0"/>
                          <a:cs typeface="Arial" panose="020B0604020202020204" pitchFamily="34" charset="0"/>
                        </a:rPr>
                        <a:t>110363.51</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dirty="0">
                          <a:effectLst/>
                          <a:latin typeface="Arial" panose="020B0604020202020204" pitchFamily="34" charset="0"/>
                          <a:cs typeface="Arial" panose="020B0604020202020204" pitchFamily="34" charset="0"/>
                        </a:rPr>
                        <a:t>128686.56</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16.60</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extLst>
                  <a:ext uri="{0D108BD9-81ED-4DB2-BD59-A6C34878D82A}">
                    <a16:rowId xmlns:a16="http://schemas.microsoft.com/office/drawing/2014/main" val="10007"/>
                  </a:ext>
                </a:extLst>
              </a:tr>
              <a:tr h="368039">
                <a:tc>
                  <a:txBody>
                    <a:bodyPr/>
                    <a:lstStyle/>
                    <a:p>
                      <a:pPr algn="ctr">
                        <a:lnSpc>
                          <a:spcPct val="115000"/>
                        </a:lnSpc>
                        <a:spcAft>
                          <a:spcPts val="0"/>
                        </a:spcAft>
                      </a:pPr>
                      <a:r>
                        <a:rPr lang="en-IN" sz="2100" b="1">
                          <a:effectLst/>
                          <a:latin typeface="Arial" panose="020B0604020202020204" pitchFamily="34" charset="0"/>
                          <a:cs typeface="Arial" panose="020B0604020202020204" pitchFamily="34" charset="0"/>
                        </a:rPr>
                        <a:t> </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dirty="0">
                          <a:effectLst/>
                          <a:latin typeface="Arial" panose="020B0604020202020204" pitchFamily="34" charset="0"/>
                          <a:cs typeface="Arial" panose="020B0604020202020204" pitchFamily="34" charset="0"/>
                        </a:rPr>
                        <a:t>Total - II</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a:effectLst/>
                          <a:latin typeface="Arial" panose="020B0604020202020204" pitchFamily="34" charset="0"/>
                          <a:cs typeface="Arial" panose="020B0604020202020204" pitchFamily="34" charset="0"/>
                        </a:rPr>
                        <a:t>115415.23</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dirty="0">
                          <a:effectLst/>
                          <a:latin typeface="Arial" panose="020B0604020202020204" pitchFamily="34" charset="0"/>
                          <a:cs typeface="Arial" panose="020B0604020202020204" pitchFamily="34" charset="0"/>
                        </a:rPr>
                        <a:t>134629.49</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ctr">
                        <a:lnSpc>
                          <a:spcPct val="115000"/>
                        </a:lnSpc>
                        <a:spcAft>
                          <a:spcPts val="0"/>
                        </a:spcAft>
                      </a:pPr>
                      <a:r>
                        <a:rPr lang="en-IN" sz="2100" b="1" dirty="0">
                          <a:effectLst/>
                          <a:latin typeface="Arial" panose="020B0604020202020204" pitchFamily="34" charset="0"/>
                          <a:cs typeface="Arial" panose="020B0604020202020204" pitchFamily="34" charset="0"/>
                        </a:rPr>
                        <a:t>16.65</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extLst>
                  <a:ext uri="{0D108BD9-81ED-4DB2-BD59-A6C34878D82A}">
                    <a16:rowId xmlns:a16="http://schemas.microsoft.com/office/drawing/2014/main" val="10008"/>
                  </a:ext>
                </a:extLst>
              </a:tr>
              <a:tr h="368039">
                <a:tc>
                  <a:txBody>
                    <a:bodyPr/>
                    <a:lstStyle/>
                    <a:p>
                      <a:pPr algn="ctr">
                        <a:lnSpc>
                          <a:spcPct val="115000"/>
                        </a:lnSpc>
                        <a:spcAft>
                          <a:spcPts val="0"/>
                        </a:spcAft>
                      </a:pPr>
                      <a:r>
                        <a:rPr lang="en-IN" sz="2100" b="1">
                          <a:effectLst/>
                          <a:latin typeface="Arial" panose="020B0604020202020204" pitchFamily="34" charset="0"/>
                          <a:cs typeface="Arial" panose="020B0604020202020204" pitchFamily="34" charset="0"/>
                        </a:rPr>
                        <a:t>III.</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gridSpan="4">
                  <a:txBody>
                    <a:bodyPr/>
                    <a:lstStyle/>
                    <a:p>
                      <a:pPr algn="just">
                        <a:lnSpc>
                          <a:spcPct val="115000"/>
                        </a:lnSpc>
                        <a:spcAft>
                          <a:spcPts val="0"/>
                        </a:spcAft>
                      </a:pPr>
                      <a:r>
                        <a:rPr lang="en-IN" sz="2100" b="1" dirty="0">
                          <a:effectLst/>
                          <a:latin typeface="Arial" panose="020B0604020202020204" pitchFamily="34" charset="0"/>
                          <a:cs typeface="Arial" panose="020B0604020202020204" pitchFamily="34" charset="0"/>
                        </a:rPr>
                        <a:t>CUMULATIVE EMPLOYMENT</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9"/>
                  </a:ext>
                </a:extLst>
              </a:tr>
              <a:tr h="368039">
                <a:tc>
                  <a:txBody>
                    <a:bodyPr/>
                    <a:lstStyle/>
                    <a:p>
                      <a:pPr algn="ctr">
                        <a:lnSpc>
                          <a:spcPct val="115000"/>
                        </a:lnSpc>
                        <a:spcAft>
                          <a:spcPts val="0"/>
                        </a:spcAft>
                      </a:pPr>
                      <a:r>
                        <a:rPr lang="en-IN" sz="2100">
                          <a:effectLst/>
                          <a:latin typeface="Arial" panose="020B0604020202020204" pitchFamily="34" charset="0"/>
                          <a:cs typeface="Arial" panose="020B0604020202020204" pitchFamily="34" charset="0"/>
                        </a:rPr>
                        <a:t>a.</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nSpc>
                          <a:spcPct val="115000"/>
                        </a:lnSpc>
                        <a:spcAft>
                          <a:spcPts val="0"/>
                        </a:spcAft>
                      </a:pPr>
                      <a:r>
                        <a:rPr lang="en-IN" sz="2100" dirty="0">
                          <a:effectLst/>
                          <a:latin typeface="Arial" panose="020B0604020202020204" pitchFamily="34" charset="0"/>
                          <a:cs typeface="Arial" panose="020B0604020202020204" pitchFamily="34" charset="0"/>
                        </a:rPr>
                        <a:t>Khadi, </a:t>
                      </a:r>
                      <a:r>
                        <a:rPr lang="en-IN" sz="2100" dirty="0" err="1">
                          <a:effectLst/>
                          <a:latin typeface="Arial" panose="020B0604020202020204" pitchFamily="34" charset="0"/>
                          <a:cs typeface="Arial" panose="020B0604020202020204" pitchFamily="34" charset="0"/>
                        </a:rPr>
                        <a:t>Polyvastra</a:t>
                      </a:r>
                      <a:r>
                        <a:rPr lang="en-IN" sz="2100" dirty="0">
                          <a:effectLst/>
                          <a:latin typeface="Arial" panose="020B0604020202020204" pitchFamily="34" charset="0"/>
                          <a:cs typeface="Arial" panose="020B0604020202020204" pitchFamily="34" charset="0"/>
                        </a:rPr>
                        <a:t> &amp; Solarvastra</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a:effectLst/>
                          <a:latin typeface="Arial" panose="020B0604020202020204" pitchFamily="34" charset="0"/>
                          <a:cs typeface="Arial" panose="020B0604020202020204" pitchFamily="34" charset="0"/>
                        </a:rPr>
                        <a:t>4.97</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dirty="0">
                          <a:effectLst/>
                          <a:latin typeface="Arial" panose="020B0604020202020204" pitchFamily="34" charset="0"/>
                          <a:cs typeface="Arial" panose="020B0604020202020204" pitchFamily="34" charset="0"/>
                        </a:rPr>
                        <a:t>4.98</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0.20</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extLst>
                  <a:ext uri="{0D108BD9-81ED-4DB2-BD59-A6C34878D82A}">
                    <a16:rowId xmlns:a16="http://schemas.microsoft.com/office/drawing/2014/main" val="10010"/>
                  </a:ext>
                </a:extLst>
              </a:tr>
              <a:tr h="368039">
                <a:tc>
                  <a:txBody>
                    <a:bodyPr/>
                    <a:lstStyle/>
                    <a:p>
                      <a:pPr algn="ctr">
                        <a:lnSpc>
                          <a:spcPct val="115000"/>
                        </a:lnSpc>
                        <a:spcAft>
                          <a:spcPts val="0"/>
                        </a:spcAft>
                      </a:pPr>
                      <a:r>
                        <a:rPr lang="en-IN" sz="2100">
                          <a:effectLst/>
                          <a:latin typeface="Arial" panose="020B0604020202020204" pitchFamily="34" charset="0"/>
                          <a:cs typeface="Arial" panose="020B0604020202020204" pitchFamily="34" charset="0"/>
                        </a:rPr>
                        <a:t>b.</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nSpc>
                          <a:spcPct val="115000"/>
                        </a:lnSpc>
                        <a:spcAft>
                          <a:spcPts val="0"/>
                        </a:spcAft>
                      </a:pPr>
                      <a:r>
                        <a:rPr lang="en-IN" sz="2100">
                          <a:effectLst/>
                          <a:latin typeface="Arial" panose="020B0604020202020204" pitchFamily="34" charset="0"/>
                          <a:cs typeface="Arial" panose="020B0604020202020204" pitchFamily="34" charset="0"/>
                        </a:rPr>
                        <a:t>Village Industries</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a:effectLst/>
                          <a:latin typeface="Arial" panose="020B0604020202020204" pitchFamily="34" charset="0"/>
                          <a:cs typeface="Arial" panose="020B0604020202020204" pitchFamily="34" charset="0"/>
                        </a:rPr>
                        <a:t>162.64</a:t>
                      </a:r>
                      <a:endParaRPr lang="en-IN" sz="210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r">
                        <a:lnSpc>
                          <a:spcPct val="115000"/>
                        </a:lnSpc>
                        <a:spcAft>
                          <a:spcPts val="0"/>
                        </a:spcAft>
                      </a:pPr>
                      <a:r>
                        <a:rPr lang="en-IN" sz="2100" dirty="0">
                          <a:effectLst/>
                          <a:latin typeface="Arial" panose="020B0604020202020204" pitchFamily="34" charset="0"/>
                          <a:cs typeface="Arial" panose="020B0604020202020204" pitchFamily="34" charset="0"/>
                        </a:rPr>
                        <a:t>172.14</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tc>
                  <a:txBody>
                    <a:bodyPr/>
                    <a:lstStyle/>
                    <a:p>
                      <a:pPr algn="ctr">
                        <a:lnSpc>
                          <a:spcPct val="115000"/>
                        </a:lnSpc>
                        <a:spcAft>
                          <a:spcPts val="0"/>
                        </a:spcAft>
                      </a:pPr>
                      <a:r>
                        <a:rPr lang="en-IN" sz="2100" dirty="0">
                          <a:effectLst/>
                          <a:latin typeface="Arial" panose="020B0604020202020204" pitchFamily="34" charset="0"/>
                          <a:cs typeface="Arial" panose="020B0604020202020204" pitchFamily="34" charset="0"/>
                        </a:rPr>
                        <a:t>5.84</a:t>
                      </a:r>
                      <a:endParaRPr lang="en-IN" sz="2100"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tc>
                <a:extLst>
                  <a:ext uri="{0D108BD9-81ED-4DB2-BD59-A6C34878D82A}">
                    <a16:rowId xmlns:a16="http://schemas.microsoft.com/office/drawing/2014/main" val="10011"/>
                  </a:ext>
                </a:extLst>
              </a:tr>
              <a:tr h="368039">
                <a:tc>
                  <a:txBody>
                    <a:bodyPr/>
                    <a:lstStyle/>
                    <a:p>
                      <a:pPr algn="ctr">
                        <a:lnSpc>
                          <a:spcPct val="115000"/>
                        </a:lnSpc>
                        <a:spcAft>
                          <a:spcPts val="0"/>
                        </a:spcAft>
                      </a:pPr>
                      <a:r>
                        <a:rPr lang="en-IN" sz="2100" b="1">
                          <a:effectLst/>
                          <a:latin typeface="Arial" panose="020B0604020202020204" pitchFamily="34" charset="0"/>
                          <a:cs typeface="Arial" panose="020B0604020202020204" pitchFamily="34" charset="0"/>
                        </a:rPr>
                        <a:t> </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dirty="0">
                          <a:effectLst/>
                          <a:latin typeface="Arial" panose="020B0604020202020204" pitchFamily="34" charset="0"/>
                          <a:cs typeface="Arial" panose="020B0604020202020204" pitchFamily="34" charset="0"/>
                        </a:rPr>
                        <a:t>Total - III</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a:effectLst/>
                          <a:latin typeface="Arial" panose="020B0604020202020204" pitchFamily="34" charset="0"/>
                          <a:cs typeface="Arial" panose="020B0604020202020204" pitchFamily="34" charset="0"/>
                        </a:rPr>
                        <a:t>167.61</a:t>
                      </a:r>
                      <a:endParaRPr lang="en-IN" sz="2100" b="1">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r">
                        <a:lnSpc>
                          <a:spcPct val="115000"/>
                        </a:lnSpc>
                        <a:spcAft>
                          <a:spcPts val="0"/>
                        </a:spcAft>
                      </a:pPr>
                      <a:r>
                        <a:rPr lang="en-IN" sz="2100" b="1" dirty="0">
                          <a:effectLst/>
                          <a:latin typeface="Arial" panose="020B0604020202020204" pitchFamily="34" charset="0"/>
                          <a:cs typeface="Arial" panose="020B0604020202020204" pitchFamily="34" charset="0"/>
                        </a:rPr>
                        <a:t>177.12</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tc>
                  <a:txBody>
                    <a:bodyPr/>
                    <a:lstStyle/>
                    <a:p>
                      <a:pPr algn="ctr">
                        <a:lnSpc>
                          <a:spcPct val="115000"/>
                        </a:lnSpc>
                        <a:spcAft>
                          <a:spcPts val="0"/>
                        </a:spcAft>
                      </a:pPr>
                      <a:r>
                        <a:rPr lang="en-IN" sz="2100" b="1">
                          <a:effectLst/>
                          <a:latin typeface="Arial" panose="020B0604020202020204" pitchFamily="34" charset="0"/>
                          <a:cs typeface="Arial" panose="020B0604020202020204" pitchFamily="34" charset="0"/>
                        </a:rPr>
                        <a:t>5.67</a:t>
                      </a:r>
                      <a:endParaRPr lang="en-IN" sz="2100" b="1" dirty="0">
                        <a:effectLst/>
                        <a:latin typeface="Arial" panose="020B0604020202020204" pitchFamily="34" charset="0"/>
                        <a:ea typeface="Calibri" panose="020F0502020204030204" pitchFamily="34" charset="0"/>
                        <a:cs typeface="Arial" panose="020B0604020202020204" pitchFamily="34" charset="0"/>
                      </a:endParaRPr>
                    </a:p>
                  </a:txBody>
                  <a:tcPr marL="68579" marR="68579" marT="0" marB="0" anchor="c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10329" name="Rectangle 1"/>
          <p:cNvSpPr>
            <a:spLocks noChangeArrowheads="1"/>
          </p:cNvSpPr>
          <p:nvPr/>
        </p:nvSpPr>
        <p:spPr bwMode="auto">
          <a:xfrm>
            <a:off x="389744" y="286872"/>
            <a:ext cx="11587397" cy="523220"/>
          </a:xfrm>
          <a:prstGeom prst="rect">
            <a:avLst/>
          </a:prstGeom>
          <a:solidFill>
            <a:schemeClr val="bg1">
              <a:lumMod val="95000"/>
            </a:schemeClr>
          </a:solidFill>
          <a:ln>
            <a:noFill/>
          </a:ln>
          <a:effectLst/>
        </p:spPr>
        <p:txBody>
          <a:bodyPr wrap="square" anchor="ct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dirty="0">
                <a:latin typeface="Arial" panose="020B0604020202020204" pitchFamily="34" charset="0"/>
                <a:ea typeface="Calibri" panose="020F0502020204030204" pitchFamily="34" charset="0"/>
                <a:cs typeface="Arial" panose="020B0604020202020204" pitchFamily="34" charset="0"/>
              </a:rPr>
              <a:t>Performance of Khadi &amp; Village Industries</a:t>
            </a:r>
            <a:endParaRPr lang="en-US" altLang="en-US" sz="2800" dirty="0">
              <a:latin typeface="Arial" panose="020B0604020202020204" pitchFamily="34" charset="0"/>
              <a:ea typeface="Calibri" panose="020F0502020204030204" pitchFamily="34" charset="0"/>
              <a:cs typeface="Arial" panose="020B0604020202020204" pitchFamily="34" charset="0"/>
            </a:endParaRPr>
          </a:p>
        </p:txBody>
      </p:sp>
      <p:sp>
        <p:nvSpPr>
          <p:cNvPr id="10330" name="Rectangle 4"/>
          <p:cNvSpPr>
            <a:spLocks noChangeArrowheads="1"/>
          </p:cNvSpPr>
          <p:nvPr/>
        </p:nvSpPr>
        <p:spPr bwMode="auto">
          <a:xfrm>
            <a:off x="6583361" y="905902"/>
            <a:ext cx="484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(Rs. in crore &amp; Employment in lakh Persons)</a:t>
            </a:r>
            <a:endParaRPr lang="en-IN" altLang="en-US" sz="1800" dirty="0">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06329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33C627-2553-5ACA-75E7-DB4D3AD1D467}"/>
              </a:ext>
            </a:extLst>
          </p:cNvPr>
          <p:cNvSpPr>
            <a:spLocks noGrp="1"/>
          </p:cNvSpPr>
          <p:nvPr>
            <p:ph type="sldNum" sz="quarter" idx="12"/>
          </p:nvPr>
        </p:nvSpPr>
        <p:spPr/>
        <p:txBody>
          <a:bodyPr/>
          <a:lstStyle/>
          <a:p>
            <a:fld id="{8F1D6D02-C7CD-4E21-A981-14B560AA2290}" type="slidenum">
              <a:rPr lang="en-US" altLang="en-US" smtClean="0"/>
              <a:pPr/>
              <a:t>6</a:t>
            </a:fld>
            <a:endParaRPr lang="en-US" altLang="en-US"/>
          </a:p>
        </p:txBody>
      </p:sp>
      <p:sp>
        <p:nvSpPr>
          <p:cNvPr id="3" name="TextBox 2">
            <a:extLst>
              <a:ext uri="{FF2B5EF4-FFF2-40B4-BE49-F238E27FC236}">
                <a16:creationId xmlns:a16="http://schemas.microsoft.com/office/drawing/2014/main" id="{45B8F549-F1B5-A7BC-0212-F9D1BEC137CA}"/>
              </a:ext>
            </a:extLst>
          </p:cNvPr>
          <p:cNvSpPr txBox="1">
            <a:spLocks/>
          </p:cNvSpPr>
          <p:nvPr/>
        </p:nvSpPr>
        <p:spPr>
          <a:xfrm>
            <a:off x="399087" y="421456"/>
            <a:ext cx="11394310" cy="538266"/>
          </a:xfrm>
          <a:prstGeom prst="rect">
            <a:avLst/>
          </a:prstGeom>
          <a:solidFill>
            <a:srgbClr val="F4F2EF"/>
          </a:solidFill>
          <a:ln>
            <a:noFill/>
          </a:ln>
        </p:spPr>
        <p:txBody>
          <a:bodyPr wrap="square" lIns="60960" rIns="60960" rtlCol="0">
            <a:noAutofit/>
          </a:bodyPr>
          <a:lstStyle/>
          <a:p>
            <a:pPr algn="ctr" eaLnBrk="1" hangingPunct="1">
              <a:lnSpc>
                <a:spcPct val="90000"/>
              </a:lnSpc>
            </a:pPr>
            <a:r>
              <a:rPr lang="en-US" altLang="en-US" sz="2800" b="1" dirty="0">
                <a:latin typeface="Arial" panose="020B0604020202020204" pitchFamily="34" charset="0"/>
                <a:cs typeface="Arial" panose="020B0604020202020204" pitchFamily="34" charset="0"/>
              </a:rPr>
              <a:t>Schemes and </a:t>
            </a:r>
            <a:r>
              <a:rPr lang="en-US" altLang="en-US" sz="2800" b="1" dirty="0" err="1">
                <a:latin typeface="Arial" panose="020B0604020202020204" pitchFamily="34" charset="0"/>
                <a:cs typeface="Arial" panose="020B0604020202020204" pitchFamily="34" charset="0"/>
              </a:rPr>
              <a:t>Programmes</a:t>
            </a:r>
            <a:r>
              <a:rPr lang="en-US" altLang="en-US" sz="2800" b="1" dirty="0">
                <a:latin typeface="Arial" panose="020B0604020202020204" pitchFamily="34" charset="0"/>
                <a:cs typeface="Arial" panose="020B0604020202020204" pitchFamily="34" charset="0"/>
              </a:rPr>
              <a:t> implemented by KVIC</a:t>
            </a:r>
          </a:p>
        </p:txBody>
      </p:sp>
      <p:sp>
        <p:nvSpPr>
          <p:cNvPr id="5" name="TextBox 4">
            <a:extLst>
              <a:ext uri="{FF2B5EF4-FFF2-40B4-BE49-F238E27FC236}">
                <a16:creationId xmlns:a16="http://schemas.microsoft.com/office/drawing/2014/main" id="{A84A47C0-33E8-4609-8938-B73D792248D9}"/>
              </a:ext>
            </a:extLst>
          </p:cNvPr>
          <p:cNvSpPr txBox="1">
            <a:spLocks/>
          </p:cNvSpPr>
          <p:nvPr/>
        </p:nvSpPr>
        <p:spPr>
          <a:xfrm>
            <a:off x="443414" y="2012615"/>
            <a:ext cx="3442407" cy="4283256"/>
          </a:xfrm>
          <a:prstGeom prst="rect">
            <a:avLst/>
          </a:prstGeom>
          <a:solidFill>
            <a:srgbClr val="F4F2EF"/>
          </a:solidFill>
          <a:ln>
            <a:noFill/>
          </a:ln>
        </p:spPr>
        <p:txBody>
          <a:bodyPr wrap="square" lIns="60960" rIns="60960" rtlCol="0">
            <a:noAutofit/>
          </a:bodyPr>
          <a:lstStyle/>
          <a:p>
            <a:pPr marL="342900" indent="-342900" algn="just" defTabSz="609585">
              <a:spcAft>
                <a:spcPts val="800"/>
              </a:spcAft>
              <a:buClr>
                <a:schemeClr val="tx1"/>
              </a:buClr>
              <a:buFont typeface="+mj-lt"/>
              <a:buAutoNum type="alphaUcPeriod"/>
            </a:pPr>
            <a:r>
              <a:rPr lang="en-US" dirty="0">
                <a:solidFill>
                  <a:schemeClr val="tx1">
                    <a:lumMod val="95000"/>
                    <a:lumOff val="5000"/>
                  </a:schemeClr>
                </a:solidFill>
                <a:latin typeface="Arial" panose="020B0604020202020204" pitchFamily="34" charset="0"/>
                <a:cs typeface="Arial" panose="020B0604020202020204" pitchFamily="34" charset="0"/>
              </a:rPr>
              <a:t>Modified Market Development Assistance (MMDA)</a:t>
            </a:r>
          </a:p>
          <a:p>
            <a:pPr marL="342900" indent="-342900" algn="just" defTabSz="609585">
              <a:spcAft>
                <a:spcPts val="800"/>
              </a:spcAft>
              <a:buClr>
                <a:schemeClr val="tx1"/>
              </a:buClr>
              <a:buFont typeface="+mj-lt"/>
              <a:buAutoNum type="alphaUcPeriod"/>
            </a:pPr>
            <a:r>
              <a:rPr lang="en-US" dirty="0">
                <a:solidFill>
                  <a:schemeClr val="tx1">
                    <a:lumMod val="95000"/>
                    <a:lumOff val="5000"/>
                  </a:schemeClr>
                </a:solidFill>
                <a:latin typeface="Arial" panose="020B0604020202020204" pitchFamily="34" charset="0"/>
                <a:cs typeface="Arial" panose="020B0604020202020204" pitchFamily="34" charset="0"/>
              </a:rPr>
              <a:t>Interest Subsidy Eligibility Certificate Scheme (ISEC) </a:t>
            </a:r>
          </a:p>
          <a:p>
            <a:pPr marL="342900" indent="-342900" algn="just" defTabSz="609585">
              <a:spcAft>
                <a:spcPts val="800"/>
              </a:spcAft>
              <a:buClr>
                <a:schemeClr val="tx1"/>
              </a:buClr>
              <a:buFont typeface="+mj-lt"/>
              <a:buAutoNum type="alphaUcPeriod"/>
            </a:pPr>
            <a:r>
              <a:rPr lang="en-US" dirty="0">
                <a:solidFill>
                  <a:schemeClr val="tx1">
                    <a:lumMod val="95000"/>
                    <a:lumOff val="5000"/>
                  </a:schemeClr>
                </a:solidFill>
                <a:latin typeface="Arial" panose="020B0604020202020204" pitchFamily="34" charset="0"/>
                <a:cs typeface="Arial" panose="020B0604020202020204" pitchFamily="34" charset="0"/>
              </a:rPr>
              <a:t>Work-shed Scheme for Khadi Artisans</a:t>
            </a:r>
          </a:p>
          <a:p>
            <a:pPr marL="342900" indent="-342900" algn="just" defTabSz="609585">
              <a:spcAft>
                <a:spcPts val="800"/>
              </a:spcAft>
              <a:buClr>
                <a:schemeClr val="tx1"/>
              </a:buClr>
              <a:buFont typeface="+mj-lt"/>
              <a:buAutoNum type="alphaUcPeriod"/>
            </a:pPr>
            <a:r>
              <a:rPr lang="en-US" dirty="0">
                <a:solidFill>
                  <a:schemeClr val="tx1">
                    <a:lumMod val="95000"/>
                    <a:lumOff val="5000"/>
                  </a:schemeClr>
                </a:solidFill>
                <a:latin typeface="Arial" panose="020B0604020202020204" pitchFamily="34" charset="0"/>
                <a:cs typeface="Arial" panose="020B0604020202020204" pitchFamily="34" charset="0"/>
              </a:rPr>
              <a:t>Strengthening Infrastructure of Existing Weak Khadi Institutions and Assistance for Marketing Infrastructure</a:t>
            </a:r>
          </a:p>
          <a:p>
            <a:pPr marL="342900" indent="-342900" algn="just" defTabSz="609585">
              <a:spcAft>
                <a:spcPts val="800"/>
              </a:spcAft>
              <a:buClr>
                <a:schemeClr val="tx1"/>
              </a:buClr>
              <a:buFont typeface="+mj-lt"/>
              <a:buAutoNum type="alphaUcPeriod"/>
            </a:pPr>
            <a:r>
              <a:rPr lang="en-US" dirty="0">
                <a:solidFill>
                  <a:schemeClr val="tx1">
                    <a:lumMod val="95000"/>
                    <a:lumOff val="5000"/>
                  </a:schemeClr>
                </a:solidFill>
                <a:latin typeface="Arial" panose="020B0604020202020204" pitchFamily="34" charset="0"/>
                <a:cs typeface="Arial" panose="020B0604020202020204" pitchFamily="34" charset="0"/>
              </a:rPr>
              <a:t>Science &amp; Technology (Khadi)</a:t>
            </a:r>
          </a:p>
          <a:p>
            <a:pPr marL="342900" indent="-342900" defTabSz="609585">
              <a:spcAft>
                <a:spcPts val="800"/>
              </a:spcAft>
              <a:buClr>
                <a:schemeClr val="tx1"/>
              </a:buClr>
              <a:buFont typeface="+mj-lt"/>
              <a:buAutoNum type="alphaUcPeriod"/>
            </a:pPr>
            <a:endParaRPr lang="en-US" dirty="0">
              <a:solidFill>
                <a:schemeClr val="tx1">
                  <a:lumMod val="95000"/>
                  <a:lumOff val="5000"/>
                </a:schemeClr>
              </a:solidFill>
              <a:latin typeface="Arial" panose="020B0604020202020204" pitchFamily="34" charset="0"/>
              <a:cs typeface="Arial" panose="020B0604020202020204" pitchFamily="34" charset="0"/>
            </a:endParaRPr>
          </a:p>
          <a:p>
            <a:pPr defTabSz="609585">
              <a:spcAft>
                <a:spcPts val="800"/>
              </a:spcAft>
              <a:buClr>
                <a:schemeClr val="tx1"/>
              </a:buClr>
            </a:pPr>
            <a:endParaRPr lang="en-US" dirty="0">
              <a:solidFill>
                <a:schemeClr val="tx1">
                  <a:lumMod val="95000"/>
                  <a:lumOff val="5000"/>
                </a:schemeClr>
              </a:solidFill>
              <a:latin typeface="Arial" panose="020B0604020202020204" pitchFamily="34" charset="0"/>
              <a:cs typeface="Arial" panose="020B0604020202020204" pitchFamily="34" charset="0"/>
            </a:endParaRPr>
          </a:p>
          <a:p>
            <a:pPr marL="342900" indent="-342900" defTabSz="609585">
              <a:spcAft>
                <a:spcPts val="800"/>
              </a:spcAft>
              <a:buClr>
                <a:schemeClr val="tx1"/>
              </a:buClr>
              <a:buFont typeface="+mj-lt"/>
              <a:buAutoNum type="alphaUcPeriod"/>
            </a:pPr>
            <a:endParaRPr lang="en-US" dirty="0">
              <a:solidFill>
                <a:schemeClr val="tx1">
                  <a:lumMod val="95000"/>
                  <a:lumOff val="5000"/>
                </a:schemeClr>
              </a:solidFill>
              <a:latin typeface="Arial" panose="020B0604020202020204" pitchFamily="34" charset="0"/>
              <a:cs typeface="Arial" panose="020B0604020202020204" pitchFamily="34" charset="0"/>
            </a:endParaRPr>
          </a:p>
          <a:p>
            <a:pPr marL="342900" indent="-342900" defTabSz="609585">
              <a:spcAft>
                <a:spcPts val="800"/>
              </a:spcAft>
              <a:buClr>
                <a:schemeClr val="tx1"/>
              </a:buClr>
              <a:buFont typeface="+mj-lt"/>
              <a:buAutoNum type="alphaUcPeriod"/>
            </a:pP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5F1BE55-7B28-992B-0751-4B1D472E8FD6}"/>
              </a:ext>
            </a:extLst>
          </p:cNvPr>
          <p:cNvSpPr txBox="1">
            <a:spLocks/>
          </p:cNvSpPr>
          <p:nvPr/>
        </p:nvSpPr>
        <p:spPr>
          <a:xfrm>
            <a:off x="4253420" y="2207485"/>
            <a:ext cx="3534391" cy="3842279"/>
          </a:xfrm>
          <a:prstGeom prst="rect">
            <a:avLst/>
          </a:prstGeom>
          <a:solidFill>
            <a:srgbClr val="F4F2EF"/>
          </a:solidFill>
          <a:ln>
            <a:noFill/>
          </a:ln>
        </p:spPr>
        <p:txBody>
          <a:bodyPr wrap="square" lIns="60960" rIns="60960" rtlCol="0">
            <a:noAutofit/>
          </a:bodyPr>
          <a:lstStyle/>
          <a:p>
            <a:pPr marL="231642" indent="-231642" algn="just" defTabSz="609585">
              <a:spcAft>
                <a:spcPts val="800"/>
              </a:spcAft>
              <a:buClr>
                <a:srgbClr val="4F2D7F"/>
              </a:buClr>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Agro Based and Food Processing Industry (ABFPI) – Honey Mission</a:t>
            </a:r>
          </a:p>
          <a:p>
            <a:pPr marL="231642" indent="-231642" algn="just" defTabSz="609585">
              <a:spcAft>
                <a:spcPts val="800"/>
              </a:spcAft>
              <a:buClr>
                <a:srgbClr val="4F2D7F"/>
              </a:buClr>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Mineral Based Industry (MBI) – </a:t>
            </a:r>
            <a:r>
              <a:rPr lang="en-US" sz="1600" err="1">
                <a:solidFill>
                  <a:prstClr val="black"/>
                </a:solidFill>
                <a:latin typeface="Arial" panose="020B0604020202020204" pitchFamily="34" charset="0"/>
                <a:cs typeface="Arial" panose="020B0604020202020204" pitchFamily="34" charset="0"/>
              </a:rPr>
              <a:t>Kumhar</a:t>
            </a:r>
            <a:r>
              <a:rPr lang="en-US" sz="1600">
                <a:solidFill>
                  <a:prstClr val="black"/>
                </a:solidFill>
                <a:latin typeface="Arial" panose="020B0604020202020204" pitchFamily="34" charset="0"/>
                <a:cs typeface="Arial" panose="020B0604020202020204" pitchFamily="34" charset="0"/>
              </a:rPr>
              <a:t> </a:t>
            </a:r>
            <a:r>
              <a:rPr lang="en-US" sz="1600" err="1">
                <a:solidFill>
                  <a:prstClr val="black"/>
                </a:solidFill>
                <a:latin typeface="Arial" panose="020B0604020202020204" pitchFamily="34" charset="0"/>
                <a:cs typeface="Arial" panose="020B0604020202020204" pitchFamily="34" charset="0"/>
              </a:rPr>
              <a:t>Sashaktikaran</a:t>
            </a:r>
            <a:r>
              <a:rPr lang="en-US" sz="1600">
                <a:solidFill>
                  <a:prstClr val="black"/>
                </a:solidFill>
                <a:latin typeface="Arial" panose="020B0604020202020204" pitchFamily="34" charset="0"/>
                <a:cs typeface="Arial" panose="020B0604020202020204" pitchFamily="34" charset="0"/>
              </a:rPr>
              <a:t> Programme</a:t>
            </a:r>
          </a:p>
          <a:p>
            <a:pPr marL="231642" indent="-231642" algn="just" defTabSz="609585">
              <a:spcAft>
                <a:spcPts val="800"/>
              </a:spcAft>
              <a:buClr>
                <a:srgbClr val="4F2D7F"/>
              </a:buClr>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Wellness and Cosmetic Industry (WCI)</a:t>
            </a:r>
          </a:p>
          <a:p>
            <a:pPr marL="231642" indent="-231642" algn="just" defTabSz="609585">
              <a:spcAft>
                <a:spcPts val="800"/>
              </a:spcAft>
              <a:buClr>
                <a:srgbClr val="4F2D7F"/>
              </a:buClr>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Handmade Paper, Leather and Plastic Industry (HMPLPI)</a:t>
            </a:r>
          </a:p>
          <a:p>
            <a:pPr marL="231642" indent="-231642" algn="just" defTabSz="609585">
              <a:spcAft>
                <a:spcPts val="800"/>
              </a:spcAft>
              <a:buClr>
                <a:srgbClr val="4F2D7F"/>
              </a:buClr>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Rural Engineering and New Technology Industry (RENTI)</a:t>
            </a:r>
          </a:p>
          <a:p>
            <a:pPr marL="231642" indent="-231642" algn="just" defTabSz="609585">
              <a:spcAft>
                <a:spcPts val="800"/>
              </a:spcAft>
              <a:buClr>
                <a:srgbClr val="4F2D7F"/>
              </a:buClr>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Science &amp; Technology (V.I)</a:t>
            </a:r>
          </a:p>
          <a:p>
            <a:pPr marL="231642" indent="-231642" algn="just" defTabSz="609585">
              <a:spcAft>
                <a:spcPts val="800"/>
              </a:spcAft>
              <a:buClr>
                <a:srgbClr val="4F2D7F"/>
              </a:buClr>
              <a:buFont typeface="Arial" panose="020B0604020202020204" pitchFamily="34" charset="0"/>
              <a:buChar char="•"/>
            </a:pPr>
            <a:endParaRPr lang="en-US" sz="1600">
              <a:solidFill>
                <a:prstClr val="black"/>
              </a:solidFill>
              <a:latin typeface="Arial" panose="020B0604020202020204" pitchFamily="34" charset="0"/>
              <a:cs typeface="Arial" panose="020B0604020202020204" pitchFamily="34" charset="0"/>
            </a:endParaRPr>
          </a:p>
          <a:p>
            <a:pPr marL="231642" indent="-231642" algn="just" defTabSz="609585">
              <a:spcAft>
                <a:spcPts val="800"/>
              </a:spcAft>
              <a:buClr>
                <a:srgbClr val="4F2D7F"/>
              </a:buClr>
              <a:buFont typeface="Arial" panose="020B0604020202020204" pitchFamily="34" charset="0"/>
              <a:buChar char="•"/>
            </a:pPr>
            <a:endParaRPr lang="en-US" sz="1600">
              <a:solidFill>
                <a:prstClr val="black"/>
              </a:solidFill>
              <a:latin typeface="Arial" panose="020B0604020202020204" pitchFamily="34" charset="0"/>
              <a:cs typeface="Arial" panose="020B0604020202020204" pitchFamily="34" charset="0"/>
            </a:endParaRPr>
          </a:p>
          <a:p>
            <a:pPr marL="231642" indent="-231642" algn="just" defTabSz="609585">
              <a:spcAft>
                <a:spcPts val="800"/>
              </a:spcAft>
              <a:buClr>
                <a:srgbClr val="4F2D7F"/>
              </a:buClr>
              <a:buFont typeface="Arial" panose="020B0604020202020204" pitchFamily="34" charset="0"/>
              <a:buChar char="•"/>
            </a:pPr>
            <a:endParaRPr lang="en-US" sz="1600">
              <a:solidFill>
                <a:prstClr val="black"/>
              </a:solidFill>
              <a:latin typeface="Arial" panose="020B0604020202020204" pitchFamily="34" charset="0"/>
              <a:cs typeface="Arial" panose="020B0604020202020204" pitchFamily="34" charset="0"/>
            </a:endParaRPr>
          </a:p>
          <a:p>
            <a:pPr marL="231642" indent="-231642" algn="just" defTabSz="609585">
              <a:spcAft>
                <a:spcPts val="800"/>
              </a:spcAft>
              <a:buClr>
                <a:srgbClr val="4F2D7F"/>
              </a:buClr>
              <a:buFont typeface="Arial" panose="020B0604020202020204" pitchFamily="34" charset="0"/>
              <a:buChar char="•"/>
            </a:pPr>
            <a:endParaRPr lang="en-US" sz="1600">
              <a:solidFill>
                <a:prstClr val="black"/>
              </a:solidFill>
              <a:latin typeface="Arial" panose="020B0604020202020204" pitchFamily="34" charset="0"/>
              <a:cs typeface="Arial" panose="020B0604020202020204" pitchFamily="34" charset="0"/>
            </a:endParaRPr>
          </a:p>
          <a:p>
            <a:pPr marL="231642" indent="-231642" algn="just" defTabSz="609585">
              <a:spcAft>
                <a:spcPts val="800"/>
              </a:spcAft>
              <a:buClr>
                <a:srgbClr val="4F2D7F"/>
              </a:buClr>
              <a:buFont typeface="Arial" panose="020B0604020202020204" pitchFamily="34" charset="0"/>
              <a:buChar char="•"/>
            </a:pPr>
            <a:endParaRPr lang="en-US" sz="1600">
              <a:solidFill>
                <a:prstClr val="black"/>
              </a:solidFill>
              <a:latin typeface="Arial" panose="020B0604020202020204" pitchFamily="34" charset="0"/>
              <a:cs typeface="Arial" panose="020B0604020202020204" pitchFamily="34" charset="0"/>
            </a:endParaRPr>
          </a:p>
          <a:p>
            <a:pPr marL="231642" indent="-231642" algn="just" defTabSz="609585">
              <a:spcAft>
                <a:spcPts val="800"/>
              </a:spcAft>
              <a:buClr>
                <a:srgbClr val="4F2D7F"/>
              </a:buClr>
              <a:buFont typeface="Arial" panose="020B0604020202020204" pitchFamily="34" charset="0"/>
              <a:buChar char="•"/>
            </a:pPr>
            <a:endParaRPr lang="en-US" sz="1600">
              <a:solidFill>
                <a:prstClr val="black"/>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A0ADB76-6323-7890-4E45-D55585149747}"/>
              </a:ext>
            </a:extLst>
          </p:cNvPr>
          <p:cNvSpPr txBox="1">
            <a:spLocks/>
          </p:cNvSpPr>
          <p:nvPr/>
        </p:nvSpPr>
        <p:spPr>
          <a:xfrm>
            <a:off x="4243386" y="2012615"/>
            <a:ext cx="3534391" cy="4512279"/>
          </a:xfrm>
          <a:prstGeom prst="rect">
            <a:avLst/>
          </a:prstGeom>
          <a:solidFill>
            <a:srgbClr val="F4F2EF"/>
          </a:solidFill>
          <a:ln>
            <a:noFill/>
          </a:ln>
        </p:spPr>
        <p:txBody>
          <a:bodyPr wrap="square" lIns="60960" rIns="60960" rtlCol="0">
            <a:noAutofit/>
          </a:bodyPr>
          <a:lstStyle/>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Agro Based and Food Processing Industry (ABFPI) including Honey Mission</a:t>
            </a:r>
          </a:p>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Mineral Based Industry (MBI) Kumhar Sashaktikaran Programme</a:t>
            </a:r>
          </a:p>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Wellness and Cosmetic Industry (WCI)</a:t>
            </a:r>
          </a:p>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Handmade Paper, Leather and Plastic Industry (HMPLPI)</a:t>
            </a:r>
          </a:p>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Rural Engineering and New Technology Industry (RENTI)</a:t>
            </a:r>
          </a:p>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Service Industry</a:t>
            </a:r>
          </a:p>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Science &amp; Technology (V.I)</a:t>
            </a:r>
          </a:p>
        </p:txBody>
      </p:sp>
      <p:sp>
        <p:nvSpPr>
          <p:cNvPr id="10" name="Freeform 10">
            <a:extLst>
              <a:ext uri="{FF2B5EF4-FFF2-40B4-BE49-F238E27FC236}">
                <a16:creationId xmlns:a16="http://schemas.microsoft.com/office/drawing/2014/main" id="{9038E623-4DC7-F7EC-D2DF-F2913CA059ED}"/>
              </a:ext>
            </a:extLst>
          </p:cNvPr>
          <p:cNvSpPr/>
          <p:nvPr/>
        </p:nvSpPr>
        <p:spPr>
          <a:xfrm>
            <a:off x="8135342" y="1500557"/>
            <a:ext cx="3534391" cy="420851"/>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b="1">
                <a:solidFill>
                  <a:prstClr val="white"/>
                </a:solidFill>
                <a:latin typeface="Arial" panose="020B0604020202020204" pitchFamily="34" charset="0"/>
                <a:cs typeface="Arial" panose="020B0604020202020204" pitchFamily="34" charset="0"/>
              </a:rPr>
              <a:t>Other schemes/ programmes</a:t>
            </a:r>
          </a:p>
        </p:txBody>
      </p:sp>
      <p:sp>
        <p:nvSpPr>
          <p:cNvPr id="11" name="TextBox 10">
            <a:extLst>
              <a:ext uri="{FF2B5EF4-FFF2-40B4-BE49-F238E27FC236}">
                <a16:creationId xmlns:a16="http://schemas.microsoft.com/office/drawing/2014/main" id="{9F4E30DE-AE31-7E2A-5200-3518FFC9FB5A}"/>
              </a:ext>
            </a:extLst>
          </p:cNvPr>
          <p:cNvSpPr txBox="1">
            <a:spLocks/>
          </p:cNvSpPr>
          <p:nvPr/>
        </p:nvSpPr>
        <p:spPr>
          <a:xfrm>
            <a:off x="8135341" y="2001556"/>
            <a:ext cx="3534391" cy="3842279"/>
          </a:xfrm>
          <a:prstGeom prst="rect">
            <a:avLst/>
          </a:prstGeom>
          <a:solidFill>
            <a:srgbClr val="F4F2EF"/>
          </a:solidFill>
          <a:ln>
            <a:noFill/>
          </a:ln>
        </p:spPr>
        <p:txBody>
          <a:bodyPr wrap="square" lIns="60960" rIns="60960" rtlCol="0">
            <a:noAutofit/>
          </a:bodyPr>
          <a:lstStyle/>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Prime Minister's Employment Generation Programme (PMEGP)</a:t>
            </a:r>
          </a:p>
          <a:p>
            <a:pPr marL="342900" indent="-342900" algn="just" defTabSz="609585">
              <a:spcAft>
                <a:spcPts val="800"/>
              </a:spcAft>
              <a:buClr>
                <a:schemeClr val="tx1"/>
              </a:buClr>
              <a:buFont typeface="+mj-lt"/>
              <a:buAutoNum type="alphaUcPeriod"/>
            </a:pPr>
            <a:r>
              <a:rPr lang="en-US" dirty="0">
                <a:solidFill>
                  <a:prstClr val="black"/>
                </a:solidFill>
                <a:latin typeface="Arial" panose="020B0604020202020204" pitchFamily="34" charset="0"/>
                <a:cs typeface="Arial" panose="020B0604020202020204" pitchFamily="34" charset="0"/>
              </a:rPr>
              <a:t>Scheme of Fund for Regeneration of Traditional Industries (SFURTI)</a:t>
            </a:r>
          </a:p>
          <a:p>
            <a:pPr defTabSz="609585">
              <a:spcAft>
                <a:spcPts val="800"/>
              </a:spcAft>
              <a:buClr>
                <a:srgbClr val="4F2D7F"/>
              </a:buClr>
            </a:pPr>
            <a:endParaRPr lang="en-US" dirty="0">
              <a:solidFill>
                <a:prstClr val="black"/>
              </a:solidFill>
              <a:latin typeface="Arial" panose="020B0604020202020204" pitchFamily="34" charset="0"/>
              <a:cs typeface="Arial" panose="020B0604020202020204" pitchFamily="34" charset="0"/>
            </a:endParaRPr>
          </a:p>
          <a:p>
            <a:pPr marL="231642" indent="-231642" defTabSz="609585">
              <a:spcAft>
                <a:spcPts val="800"/>
              </a:spcAft>
              <a:buClr>
                <a:srgbClr val="4F2D7F"/>
              </a:buClr>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231642" indent="-231642" defTabSz="609585">
              <a:spcAft>
                <a:spcPts val="800"/>
              </a:spcAft>
              <a:buClr>
                <a:srgbClr val="4F2D7F"/>
              </a:buClr>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p:txBody>
      </p:sp>
      <p:sp>
        <p:nvSpPr>
          <p:cNvPr id="12" name="Freeform 10">
            <a:extLst>
              <a:ext uri="{FF2B5EF4-FFF2-40B4-BE49-F238E27FC236}">
                <a16:creationId xmlns:a16="http://schemas.microsoft.com/office/drawing/2014/main" id="{32D7F19E-34C2-63D3-3EB5-45D850199576}"/>
              </a:ext>
            </a:extLst>
          </p:cNvPr>
          <p:cNvSpPr/>
          <p:nvPr/>
        </p:nvSpPr>
        <p:spPr>
          <a:xfrm>
            <a:off x="443414" y="1501411"/>
            <a:ext cx="3442407" cy="420851"/>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b="1">
                <a:solidFill>
                  <a:prstClr val="white"/>
                </a:solidFill>
                <a:latin typeface="Arial" panose="020B0604020202020204" pitchFamily="34" charset="0"/>
                <a:cs typeface="Arial" panose="020B0604020202020204" pitchFamily="34" charset="0"/>
              </a:rPr>
              <a:t>Khadi Vikas Yojana (KVY)</a:t>
            </a:r>
          </a:p>
        </p:txBody>
      </p:sp>
      <p:sp>
        <p:nvSpPr>
          <p:cNvPr id="13" name="Freeform 10">
            <a:extLst>
              <a:ext uri="{FF2B5EF4-FFF2-40B4-BE49-F238E27FC236}">
                <a16:creationId xmlns:a16="http://schemas.microsoft.com/office/drawing/2014/main" id="{86DC5FF0-B4FD-6DB1-7C2E-768EDD541A25}"/>
              </a:ext>
            </a:extLst>
          </p:cNvPr>
          <p:cNvSpPr/>
          <p:nvPr/>
        </p:nvSpPr>
        <p:spPr>
          <a:xfrm>
            <a:off x="4253420" y="1501411"/>
            <a:ext cx="3534391" cy="420851"/>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b="1" err="1">
                <a:solidFill>
                  <a:prstClr val="white"/>
                </a:solidFill>
                <a:latin typeface="Arial" panose="020B0604020202020204" pitchFamily="34" charset="0"/>
                <a:cs typeface="Arial" panose="020B0604020202020204" pitchFamily="34" charset="0"/>
              </a:rPr>
              <a:t>Gramodyog</a:t>
            </a:r>
            <a:r>
              <a:rPr lang="en-US" b="1">
                <a:solidFill>
                  <a:prstClr val="white"/>
                </a:solidFill>
                <a:latin typeface="Arial" panose="020B0604020202020204" pitchFamily="34" charset="0"/>
                <a:cs typeface="Arial" panose="020B0604020202020204" pitchFamily="34" charset="0"/>
              </a:rPr>
              <a:t> Vikas Yojana (GVY)</a:t>
            </a:r>
          </a:p>
        </p:txBody>
      </p:sp>
    </p:spTree>
    <p:extLst>
      <p:ext uri="{BB962C8B-B14F-4D97-AF65-F5344CB8AC3E}">
        <p14:creationId xmlns:p14="http://schemas.microsoft.com/office/powerpoint/2010/main" val="1179310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67B60-4D7D-A05A-9DCF-CC28699EE610}"/>
              </a:ext>
            </a:extLst>
          </p:cNvPr>
          <p:cNvSpPr>
            <a:spLocks noGrp="1"/>
          </p:cNvSpPr>
          <p:nvPr>
            <p:ph type="sldNum" sz="quarter" idx="12"/>
          </p:nvPr>
        </p:nvSpPr>
        <p:spPr/>
        <p:txBody>
          <a:bodyPr/>
          <a:lstStyle/>
          <a:p>
            <a:fld id="{8F1D6D02-C7CD-4E21-A981-14B560AA2290}" type="slidenum">
              <a:rPr lang="en-US" altLang="en-US" smtClean="0"/>
              <a:pPr/>
              <a:t>7</a:t>
            </a:fld>
            <a:endParaRPr lang="en-US" altLang="en-US"/>
          </a:p>
        </p:txBody>
      </p:sp>
      <p:sp>
        <p:nvSpPr>
          <p:cNvPr id="3" name="TextBox 2">
            <a:extLst>
              <a:ext uri="{FF2B5EF4-FFF2-40B4-BE49-F238E27FC236}">
                <a16:creationId xmlns:a16="http://schemas.microsoft.com/office/drawing/2014/main" id="{3ADFAB55-5DC3-8A1B-58D2-6750C5854A2D}"/>
              </a:ext>
            </a:extLst>
          </p:cNvPr>
          <p:cNvSpPr txBox="1">
            <a:spLocks/>
          </p:cNvSpPr>
          <p:nvPr/>
        </p:nvSpPr>
        <p:spPr>
          <a:xfrm>
            <a:off x="399087" y="421456"/>
            <a:ext cx="11394310" cy="513492"/>
          </a:xfrm>
          <a:prstGeom prst="rect">
            <a:avLst/>
          </a:prstGeom>
          <a:solidFill>
            <a:srgbClr val="F4F2EF"/>
          </a:solidFill>
          <a:ln>
            <a:noFill/>
          </a:ln>
        </p:spPr>
        <p:txBody>
          <a:bodyPr wrap="square" lIns="60960" rIns="60960" rtlCol="0">
            <a:noAutofit/>
          </a:bodyPr>
          <a:lstStyle/>
          <a:p>
            <a:pPr algn="ctr" eaLnBrk="1" hangingPunct="1">
              <a:lnSpc>
                <a:spcPct val="90000"/>
              </a:lnSpc>
            </a:pPr>
            <a:r>
              <a:rPr lang="en-US" altLang="en-US" sz="2800" b="1" dirty="0">
                <a:latin typeface="Arial" panose="020B0604020202020204" pitchFamily="34" charset="0"/>
                <a:cs typeface="Arial" panose="020B0604020202020204" pitchFamily="34" charset="0"/>
              </a:rPr>
              <a:t>Khadi Vikas Yojana</a:t>
            </a:r>
          </a:p>
        </p:txBody>
      </p:sp>
      <p:sp>
        <p:nvSpPr>
          <p:cNvPr id="4" name="Freeform 10">
            <a:extLst>
              <a:ext uri="{FF2B5EF4-FFF2-40B4-BE49-F238E27FC236}">
                <a16:creationId xmlns:a16="http://schemas.microsoft.com/office/drawing/2014/main" id="{C19A5C21-28E8-3DF2-7E9C-159F964161A7}"/>
              </a:ext>
            </a:extLst>
          </p:cNvPr>
          <p:cNvSpPr/>
          <p:nvPr/>
        </p:nvSpPr>
        <p:spPr>
          <a:xfrm>
            <a:off x="399087" y="1229194"/>
            <a:ext cx="3556464" cy="680902"/>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sz="2000" b="1" dirty="0">
                <a:solidFill>
                  <a:prstClr val="white"/>
                </a:solidFill>
                <a:latin typeface="Arial" panose="020B0604020202020204" pitchFamily="34" charset="0"/>
                <a:cs typeface="Arial" panose="020B0604020202020204" pitchFamily="34" charset="0"/>
              </a:rPr>
              <a:t>Objectives</a:t>
            </a:r>
          </a:p>
        </p:txBody>
      </p:sp>
      <p:sp>
        <p:nvSpPr>
          <p:cNvPr id="5" name="TextBox 4">
            <a:extLst>
              <a:ext uri="{FF2B5EF4-FFF2-40B4-BE49-F238E27FC236}">
                <a16:creationId xmlns:a16="http://schemas.microsoft.com/office/drawing/2014/main" id="{132BCDF3-9E9E-884A-C44C-3522FD4826A9}"/>
              </a:ext>
            </a:extLst>
          </p:cNvPr>
          <p:cNvSpPr txBox="1">
            <a:spLocks/>
          </p:cNvSpPr>
          <p:nvPr/>
        </p:nvSpPr>
        <p:spPr>
          <a:xfrm>
            <a:off x="399087" y="1895733"/>
            <a:ext cx="3556464" cy="3785539"/>
          </a:xfrm>
          <a:prstGeom prst="rect">
            <a:avLst/>
          </a:prstGeom>
          <a:solidFill>
            <a:srgbClr val="F4F2EF"/>
          </a:solidFill>
          <a:ln>
            <a:noFill/>
          </a:ln>
        </p:spPr>
        <p:txBody>
          <a:bodyPr wrap="square" lIns="60960" rIns="60960" rtlCol="0">
            <a:noAutofit/>
          </a:bodyPr>
          <a:lstStyle/>
          <a:p>
            <a:pPr marL="358766" indent="-358766" algn="just">
              <a:lnSpc>
                <a:spcPct val="150000"/>
              </a:lnSpc>
              <a:buFont typeface="Wingdings" pitchFamily="2" charset="2"/>
              <a:buChar char="§"/>
              <a:tabLst>
                <a:tab pos="185415" algn="l"/>
              </a:tabLst>
              <a:defRPr/>
            </a:pPr>
            <a:r>
              <a:rPr lang="en-US" dirty="0">
                <a:latin typeface="Arial" panose="020B0604020202020204" pitchFamily="34" charset="0"/>
                <a:ea typeface="Tahoma" pitchFamily="34" charset="0"/>
                <a:cs typeface="Arial" panose="020B0604020202020204" pitchFamily="34" charset="0"/>
              </a:rPr>
              <a:t>To increase Khadi Production, Sales and no of artisans and employment</a:t>
            </a:r>
          </a:p>
          <a:p>
            <a:pPr marL="358766" indent="-358766" algn="just">
              <a:lnSpc>
                <a:spcPct val="150000"/>
              </a:lnSpc>
              <a:buFont typeface="Wingdings" pitchFamily="2" charset="2"/>
              <a:buChar char="§"/>
              <a:tabLst>
                <a:tab pos="185415" algn="l"/>
              </a:tabLst>
              <a:defRPr/>
            </a:pPr>
            <a:r>
              <a:rPr lang="en-US" dirty="0">
                <a:latin typeface="Arial" panose="020B0604020202020204" pitchFamily="34" charset="0"/>
                <a:ea typeface="Tahoma" pitchFamily="34" charset="0"/>
                <a:cs typeface="Arial" panose="020B0604020202020204" pitchFamily="34" charset="0"/>
              </a:rPr>
              <a:t>To improve Infrastructure for Khadi Production and also provide social security</a:t>
            </a:r>
          </a:p>
          <a:p>
            <a:pPr marL="358766" indent="-358766" algn="just">
              <a:lnSpc>
                <a:spcPct val="150000"/>
              </a:lnSpc>
              <a:buFont typeface="Wingdings" pitchFamily="2" charset="2"/>
              <a:buChar char="§"/>
              <a:tabLst>
                <a:tab pos="185415" algn="l"/>
              </a:tabLst>
              <a:defRPr/>
            </a:pPr>
            <a:r>
              <a:rPr lang="en-US" dirty="0">
                <a:latin typeface="Arial" panose="020B0604020202020204" pitchFamily="34" charset="0"/>
                <a:ea typeface="Tahoma" pitchFamily="34" charset="0"/>
                <a:cs typeface="Arial" panose="020B0604020202020204" pitchFamily="34" charset="0"/>
              </a:rPr>
              <a:t>To renovate and Modernize Sales Outlets and Marketing of Khadi</a:t>
            </a:r>
          </a:p>
        </p:txBody>
      </p:sp>
      <p:sp>
        <p:nvSpPr>
          <p:cNvPr id="6" name="Freeform 10">
            <a:extLst>
              <a:ext uri="{FF2B5EF4-FFF2-40B4-BE49-F238E27FC236}">
                <a16:creationId xmlns:a16="http://schemas.microsoft.com/office/drawing/2014/main" id="{169E454C-D9C6-4989-D1A7-D977EA7A08D9}"/>
              </a:ext>
            </a:extLst>
          </p:cNvPr>
          <p:cNvSpPr/>
          <p:nvPr/>
        </p:nvSpPr>
        <p:spPr>
          <a:xfrm>
            <a:off x="4253499" y="1229193"/>
            <a:ext cx="3982952" cy="680902"/>
          </a:xfrm>
          <a:custGeom>
            <a:avLst/>
            <a:gdLst>
              <a:gd name="connsiteX0" fmla="*/ 0 w 1697878"/>
              <a:gd name="connsiteY0" fmla="*/ 0 h 848939"/>
              <a:gd name="connsiteX1" fmla="*/ 1697878 w 1697878"/>
              <a:gd name="connsiteY1" fmla="*/ 0 h 848939"/>
              <a:gd name="connsiteX2" fmla="*/ 1697878 w 1697878"/>
              <a:gd name="connsiteY2" fmla="*/ 848939 h 848939"/>
              <a:gd name="connsiteX3" fmla="*/ 0 w 1697878"/>
              <a:gd name="connsiteY3" fmla="*/ 848939 h 848939"/>
              <a:gd name="connsiteX4" fmla="*/ 0 w 1697878"/>
              <a:gd name="connsiteY4" fmla="*/ 0 h 84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78" h="848939">
                <a:moveTo>
                  <a:pt x="0" y="0"/>
                </a:moveTo>
                <a:lnTo>
                  <a:pt x="1697878" y="0"/>
                </a:lnTo>
                <a:lnTo>
                  <a:pt x="1697878" y="848939"/>
                </a:lnTo>
                <a:lnTo>
                  <a:pt x="0" y="848939"/>
                </a:lnTo>
                <a:lnTo>
                  <a:pt x="0" y="0"/>
                </a:lnTo>
                <a:close/>
              </a:path>
            </a:pathLst>
          </a:custGeom>
          <a:solidFill>
            <a:srgbClr val="33B9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71" tIns="13971" rIns="13971" bIns="13971" numCol="1" spcCol="1270" anchor="ctr" anchorCtr="0">
            <a:noAutofit/>
          </a:bodyPr>
          <a:lstStyle/>
          <a:p>
            <a:pPr algn="ctr" defTabSz="977876">
              <a:lnSpc>
                <a:spcPct val="90000"/>
              </a:lnSpc>
              <a:spcBef>
                <a:spcPct val="0"/>
              </a:spcBef>
              <a:spcAft>
                <a:spcPct val="35000"/>
              </a:spcAft>
            </a:pPr>
            <a:r>
              <a:rPr lang="en-US" sz="2000" b="1" dirty="0">
                <a:solidFill>
                  <a:prstClr val="white"/>
                </a:solidFill>
                <a:latin typeface="Arial" panose="020B0604020202020204" pitchFamily="34" charset="0"/>
                <a:cs typeface="Arial" panose="020B0604020202020204" pitchFamily="34" charset="0"/>
              </a:rPr>
              <a:t>Eligibility criteria for registration of new KIs</a:t>
            </a:r>
          </a:p>
        </p:txBody>
      </p:sp>
      <p:sp>
        <p:nvSpPr>
          <p:cNvPr id="7" name="TextBox 6">
            <a:extLst>
              <a:ext uri="{FF2B5EF4-FFF2-40B4-BE49-F238E27FC236}">
                <a16:creationId xmlns:a16="http://schemas.microsoft.com/office/drawing/2014/main" id="{596AE674-EF59-F6EC-0EF0-91133328BE1A}"/>
              </a:ext>
            </a:extLst>
          </p:cNvPr>
          <p:cNvSpPr txBox="1">
            <a:spLocks/>
          </p:cNvSpPr>
          <p:nvPr/>
        </p:nvSpPr>
        <p:spPr>
          <a:xfrm>
            <a:off x="4253499" y="1910095"/>
            <a:ext cx="3982952" cy="4558157"/>
          </a:xfrm>
          <a:prstGeom prst="rect">
            <a:avLst/>
          </a:prstGeom>
          <a:solidFill>
            <a:srgbClr val="F4F2EF"/>
          </a:solidFill>
          <a:ln>
            <a:noFill/>
          </a:ln>
        </p:spPr>
        <p:txBody>
          <a:bodyPr wrap="square" lIns="60960" rIns="60960" rtlCol="0">
            <a:noAutofit/>
          </a:bodyPr>
          <a:lstStyle/>
          <a:p>
            <a:pPr marL="358766" indent="-358766" algn="just">
              <a:lnSpc>
                <a:spcPct val="150000"/>
              </a:lnSpc>
              <a:buFont typeface="Wingdings" pitchFamily="2" charset="2"/>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Registered under the Co-op. Society/Trust/Regd. Institution, etc. fulfilling the norms for taking up Khadi Activities any other under prevailing Act.</a:t>
            </a:r>
          </a:p>
          <a:p>
            <a:pPr marL="358766" indent="-358766" algn="just">
              <a:lnSpc>
                <a:spcPct val="150000"/>
              </a:lnSpc>
              <a:buFont typeface="Wingdings" pitchFamily="2" charset="2"/>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Infrastructure: Minimum 25 charkhas and 05 looms &amp; 25 spinners, 05 weavers</a:t>
            </a:r>
          </a:p>
          <a:p>
            <a:pPr marL="358766" indent="-358766" algn="just">
              <a:lnSpc>
                <a:spcPct val="150000"/>
              </a:lnSpc>
              <a:buFont typeface="Wingdings" pitchFamily="2" charset="2"/>
              <a:buChar char="§"/>
              <a:tabLst>
                <a:tab pos="185415" algn="l"/>
              </a:tabLst>
              <a:defRPr/>
            </a:pPr>
            <a:r>
              <a:rPr lang="en-US" sz="2000" dirty="0">
                <a:latin typeface="Arial" panose="020B0604020202020204" pitchFamily="34" charset="0"/>
                <a:ea typeface="Tahoma" pitchFamily="34" charset="0"/>
                <a:cs typeface="Arial" panose="020B0604020202020204" pitchFamily="34" charset="0"/>
              </a:rPr>
              <a:t>Registration fee:  Rs. 10,000/-</a:t>
            </a:r>
          </a:p>
        </p:txBody>
      </p:sp>
      <p:sp>
        <p:nvSpPr>
          <p:cNvPr id="8" name="TextBox 7">
            <a:extLst>
              <a:ext uri="{FF2B5EF4-FFF2-40B4-BE49-F238E27FC236}">
                <a16:creationId xmlns:a16="http://schemas.microsoft.com/office/drawing/2014/main" id="{4D3DBB06-F4F6-B1A4-0D1B-6EBB9D3B9482}"/>
              </a:ext>
            </a:extLst>
          </p:cNvPr>
          <p:cNvSpPr txBox="1">
            <a:spLocks/>
          </p:cNvSpPr>
          <p:nvPr/>
        </p:nvSpPr>
        <p:spPr>
          <a:xfrm>
            <a:off x="399088" y="5771217"/>
            <a:ext cx="3556464" cy="950258"/>
          </a:xfrm>
          <a:prstGeom prst="rect">
            <a:avLst/>
          </a:prstGeom>
          <a:solidFill>
            <a:srgbClr val="F4F2EF"/>
          </a:solidFill>
          <a:ln>
            <a:noFill/>
          </a:ln>
        </p:spPr>
        <p:txBody>
          <a:bodyPr wrap="square" lIns="60960" rIns="60960" rtlCol="0">
            <a:noAutofit/>
          </a:bodyPr>
          <a:lstStyle/>
          <a:p>
            <a:pPr marL="358766" indent="-358766" algn="just">
              <a:buFont typeface="Wingdings" pitchFamily="2" charset="2"/>
              <a:buChar char="§"/>
              <a:tabLst>
                <a:tab pos="185415" algn="l"/>
              </a:tabLst>
              <a:defRPr/>
            </a:pPr>
            <a:r>
              <a:rPr lang="en-US" dirty="0">
                <a:latin typeface="Arial" panose="020B0604020202020204" pitchFamily="34" charset="0"/>
                <a:ea typeface="Tahoma" pitchFamily="34" charset="0"/>
                <a:cs typeface="Arial" panose="020B0604020202020204" pitchFamily="34" charset="0"/>
              </a:rPr>
              <a:t>KVIC has started Registration of new Khadi Institutions online through KIRCS</a:t>
            </a:r>
          </a:p>
        </p:txBody>
      </p:sp>
      <p:pic>
        <p:nvPicPr>
          <p:cNvPr id="12" name="Picture 11" descr="A picture containing clothing, person, indoor, wall&#10;&#10;Description automatically generated">
            <a:extLst>
              <a:ext uri="{FF2B5EF4-FFF2-40B4-BE49-F238E27FC236}">
                <a16:creationId xmlns:a16="http://schemas.microsoft.com/office/drawing/2014/main" id="{559BDAAA-A7C1-0D31-293A-A4AC7FF04596}"/>
              </a:ext>
            </a:extLst>
          </p:cNvPr>
          <p:cNvPicPr>
            <a:picLocks noChangeAspect="1"/>
          </p:cNvPicPr>
          <p:nvPr/>
        </p:nvPicPr>
        <p:blipFill>
          <a:blip r:embed="rId2" cstate="print">
            <a:alphaModFix amt="85000"/>
            <a:extLst>
              <a:ext uri="{28A0092B-C50C-407E-A947-70E740481C1C}">
                <a14:useLocalDpi xmlns:a14="http://schemas.microsoft.com/office/drawing/2010/main" val="0"/>
              </a:ext>
            </a:extLst>
          </a:blip>
          <a:stretch>
            <a:fillRect/>
          </a:stretch>
        </p:blipFill>
        <p:spPr>
          <a:xfrm>
            <a:off x="8335657" y="4048018"/>
            <a:ext cx="3457255" cy="2420233"/>
          </a:xfrm>
          <a:prstGeom prst="rect">
            <a:avLst/>
          </a:prstGeom>
          <a:ln>
            <a:noFill/>
          </a:ln>
          <a:effectLst>
            <a:softEdge rad="112500"/>
          </a:effectLst>
        </p:spPr>
      </p:pic>
      <p:pic>
        <p:nvPicPr>
          <p:cNvPr id="14" name="Picture 13" descr="A group of people sitting on a stage&#10;&#10;Description automatically generated with medium confidence">
            <a:extLst>
              <a:ext uri="{FF2B5EF4-FFF2-40B4-BE49-F238E27FC236}">
                <a16:creationId xmlns:a16="http://schemas.microsoft.com/office/drawing/2014/main" id="{4818F53B-8A0F-8D36-B401-5A48EBDB1DCB}"/>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tretch>
            <a:fillRect/>
          </a:stretch>
        </p:blipFill>
        <p:spPr>
          <a:xfrm>
            <a:off x="8335657" y="1392818"/>
            <a:ext cx="3457255" cy="2573007"/>
          </a:xfrm>
          <a:prstGeom prst="rect">
            <a:avLst/>
          </a:prstGeom>
          <a:ln>
            <a:noFill/>
          </a:ln>
          <a:effectLst>
            <a:softEdge rad="112500"/>
          </a:effectLst>
        </p:spPr>
      </p:pic>
    </p:spTree>
    <p:extLst>
      <p:ext uri="{BB962C8B-B14F-4D97-AF65-F5344CB8AC3E}">
        <p14:creationId xmlns:p14="http://schemas.microsoft.com/office/powerpoint/2010/main" val="375882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FA62DB-C1B2-4519-9CAB-E320B86D68BA}"/>
              </a:ext>
            </a:extLst>
          </p:cNvPr>
          <p:cNvSpPr>
            <a:spLocks noGrp="1"/>
          </p:cNvSpPr>
          <p:nvPr>
            <p:ph type="sldNum" sz="quarter" idx="10"/>
          </p:nvPr>
        </p:nvSpPr>
        <p:spPr/>
        <p:txBody>
          <a:bodyPr/>
          <a:lstStyle/>
          <a:p>
            <a:fld id="{8917037F-13F4-43B6-99FF-D710FE0C4777}" type="slidenum">
              <a:rPr lang="en-GB" smtClean="0"/>
              <a:pPr/>
              <a:t>8</a:t>
            </a:fld>
            <a:endParaRPr lang="en-GB"/>
          </a:p>
        </p:txBody>
      </p:sp>
      <p:sp>
        <p:nvSpPr>
          <p:cNvPr id="3" name="TextBox 2">
            <a:extLst>
              <a:ext uri="{FF2B5EF4-FFF2-40B4-BE49-F238E27FC236}">
                <a16:creationId xmlns:a16="http://schemas.microsoft.com/office/drawing/2014/main" id="{13F10FCC-3071-1AFC-CD84-F4BA7B1E82E9}"/>
              </a:ext>
            </a:extLst>
          </p:cNvPr>
          <p:cNvSpPr txBox="1">
            <a:spLocks/>
          </p:cNvSpPr>
          <p:nvPr/>
        </p:nvSpPr>
        <p:spPr>
          <a:xfrm>
            <a:off x="398845" y="194873"/>
            <a:ext cx="11394310" cy="509666"/>
          </a:xfrm>
          <a:prstGeom prst="rect">
            <a:avLst/>
          </a:prstGeom>
          <a:solidFill>
            <a:srgbClr val="F4F2EF"/>
          </a:solidFill>
          <a:ln>
            <a:noFill/>
          </a:ln>
        </p:spPr>
        <p:txBody>
          <a:bodyPr wrap="square" lIns="60960" rIns="60960" rtlCol="0">
            <a:noAutofit/>
          </a:bodyPr>
          <a:lstStyle/>
          <a:p>
            <a:pPr algn="ctr">
              <a:lnSpc>
                <a:spcPct val="90000"/>
              </a:lnSpc>
            </a:pPr>
            <a:r>
              <a:rPr lang="en-US" altLang="en-US" sz="2400" b="1" dirty="0">
                <a:latin typeface="Arial" panose="020B0604020202020204" pitchFamily="34" charset="0"/>
                <a:cs typeface="Arial" panose="020B0604020202020204" pitchFamily="34" charset="0"/>
              </a:rPr>
              <a:t>Khadi Vikas Yojana</a:t>
            </a:r>
          </a:p>
        </p:txBody>
      </p:sp>
      <p:sp>
        <p:nvSpPr>
          <p:cNvPr id="16" name="TextBox 15">
            <a:extLst>
              <a:ext uri="{FF2B5EF4-FFF2-40B4-BE49-F238E27FC236}">
                <a16:creationId xmlns:a16="http://schemas.microsoft.com/office/drawing/2014/main" id="{9ECF1A83-2DF1-57E0-A57F-8624CE218392}"/>
              </a:ext>
            </a:extLst>
          </p:cNvPr>
          <p:cNvSpPr txBox="1"/>
          <p:nvPr/>
        </p:nvSpPr>
        <p:spPr>
          <a:xfrm>
            <a:off x="398845" y="893669"/>
            <a:ext cx="5941993" cy="5827805"/>
          </a:xfrm>
          <a:prstGeom prst="rect">
            <a:avLst/>
          </a:prstGeom>
          <a:solidFill>
            <a:schemeClr val="bg1">
              <a:lumMod val="95000"/>
            </a:schemeClr>
          </a:solidFill>
        </p:spPr>
        <p:txBody>
          <a:bodyPr wrap="square" lIns="108000" tIns="108000" rIns="108000" bIns="108000" rtlCol="0">
            <a:noAutofit/>
          </a:bodyPr>
          <a:lstStyle/>
          <a:p>
            <a:pPr lvl="0" algn="just" defTabSz="1171575" fontAlgn="b">
              <a:lnSpc>
                <a:spcPct val="150000"/>
              </a:lnSpc>
              <a:spcBef>
                <a:spcPct val="0"/>
              </a:spcBef>
              <a:spcAft>
                <a:spcPct val="0"/>
              </a:spcAft>
            </a:pPr>
            <a:r>
              <a:rPr lang="en-US" altLang="en-US" sz="2000" b="1" dirty="0">
                <a:solidFill>
                  <a:srgbClr val="000000"/>
                </a:solidFill>
                <a:latin typeface="Arial" panose="020B0604020202020204" pitchFamily="34" charset="0"/>
                <a:cs typeface="Arial" panose="020B0604020202020204" pitchFamily="34" charset="0"/>
              </a:rPr>
              <a:t>Modified Market Development Assistance (MMDA): </a:t>
            </a:r>
            <a:r>
              <a:rPr lang="en-US" altLang="en-US" sz="2000" dirty="0">
                <a:solidFill>
                  <a:srgbClr val="000000"/>
                </a:solidFill>
                <a:latin typeface="Arial" panose="020B0604020202020204" pitchFamily="34" charset="0"/>
                <a:cs typeface="Arial" panose="020B0604020202020204" pitchFamily="34" charset="0"/>
              </a:rPr>
              <a:t>Assistance to the tune of</a:t>
            </a:r>
            <a:r>
              <a:rPr lang="en-US" altLang="en-US" sz="2000" b="1" dirty="0">
                <a:solidFill>
                  <a:srgbClr val="000000"/>
                </a:solidFill>
                <a:latin typeface="Arial" panose="020B0604020202020204" pitchFamily="34" charset="0"/>
                <a:cs typeface="Arial" panose="020B0604020202020204" pitchFamily="34" charset="0"/>
              </a:rPr>
              <a:t> </a:t>
            </a:r>
            <a:r>
              <a:rPr lang="en-US" sz="1900" dirty="0">
                <a:latin typeface="Arial" panose="020B0604020202020204" pitchFamily="34" charset="0"/>
                <a:ea typeface="Tahoma" panose="020B0604030504040204" pitchFamily="34" charset="0"/>
                <a:cs typeface="Arial" panose="020B0604020202020204" pitchFamily="34" charset="0"/>
              </a:rPr>
              <a:t>@ 35% on Prime Cost </a:t>
            </a:r>
            <a:r>
              <a:rPr lang="en-IN" altLang="en-US" sz="1900" dirty="0">
                <a:latin typeface="Arial" panose="020B0604020202020204" pitchFamily="34" charset="0"/>
                <a:cs typeface="Arial" panose="020B0604020202020204" pitchFamily="34" charset="0"/>
              </a:rPr>
              <a:t>for cotton Khadi, and @ 20% on Prime Cost for silk Khadi is provided. </a:t>
            </a:r>
          </a:p>
          <a:p>
            <a:pPr lvl="0" algn="just" defTabSz="1171575" fontAlgn="b">
              <a:lnSpc>
                <a:spcPct val="150000"/>
              </a:lnSpc>
              <a:spcBef>
                <a:spcPct val="0"/>
              </a:spcBef>
              <a:spcAft>
                <a:spcPct val="0"/>
              </a:spcAft>
            </a:pPr>
            <a:r>
              <a:rPr lang="en-IN" altLang="en-US" sz="1900" dirty="0">
                <a:latin typeface="Arial" panose="020B0604020202020204" pitchFamily="34" charset="0"/>
                <a:cs typeface="Arial" panose="020B0604020202020204" pitchFamily="34" charset="0"/>
              </a:rPr>
              <a:t>49% of the assistance provided is passed on to the artisans through DBT.</a:t>
            </a:r>
          </a:p>
          <a:p>
            <a:pPr lvl="0" algn="just" defTabSz="1171575" fontAlgn="b">
              <a:spcBef>
                <a:spcPct val="0"/>
              </a:spcBef>
              <a:spcAft>
                <a:spcPct val="0"/>
              </a:spcAft>
            </a:pPr>
            <a:endParaRPr lang="en-IN" altLang="en-US" sz="1900" dirty="0">
              <a:latin typeface="Arial" panose="020B0604020202020204" pitchFamily="34" charset="0"/>
              <a:cs typeface="Arial" panose="020B0604020202020204" pitchFamily="34" charset="0"/>
            </a:endParaRPr>
          </a:p>
          <a:p>
            <a:pPr algn="just" defTabSz="1171575" fontAlgn="b">
              <a:lnSpc>
                <a:spcPct val="150000"/>
              </a:lnSpc>
              <a:spcBef>
                <a:spcPct val="0"/>
              </a:spcBef>
              <a:spcAft>
                <a:spcPct val="0"/>
              </a:spcAft>
            </a:pPr>
            <a:r>
              <a:rPr lang="en-US" sz="1900" b="1" dirty="0">
                <a:latin typeface="Arial" panose="020B0604020202020204" pitchFamily="34" charset="0"/>
                <a:cs typeface="Arial" panose="020B0604020202020204" pitchFamily="34" charset="0"/>
              </a:rPr>
              <a:t>Interest Subsidy Eligibility Certificate (ISEC) Scheme</a:t>
            </a:r>
            <a:r>
              <a:rPr lang="en-US" sz="1900" dirty="0">
                <a:latin typeface="Arial" panose="020B0604020202020204" pitchFamily="34" charset="0"/>
                <a:cs typeface="Arial" panose="020B0604020202020204" pitchFamily="34" charset="0"/>
              </a:rPr>
              <a:t>: </a:t>
            </a:r>
            <a:r>
              <a:rPr lang="en-US" sz="2000" dirty="0">
                <a:latin typeface="Arial" panose="020B0604020202020204" pitchFamily="34" charset="0"/>
                <a:ea typeface="Tahoma" panose="020B0604030504040204" pitchFamily="34" charset="0"/>
                <a:cs typeface="Arial" panose="020B0604020202020204" pitchFamily="34" charset="0"/>
              </a:rPr>
              <a:t>KI’s can avail bank loan and pay only 4% interest and the difference between the actual lending rate and 4% is paid by </a:t>
            </a:r>
            <a:r>
              <a:rPr lang="en-US" sz="2000" dirty="0" err="1">
                <a:latin typeface="Arial" panose="020B0604020202020204" pitchFamily="34" charset="0"/>
                <a:ea typeface="Tahoma" panose="020B0604030504040204" pitchFamily="34" charset="0"/>
                <a:cs typeface="Arial" panose="020B0604020202020204" pitchFamily="34" charset="0"/>
              </a:rPr>
              <a:t>GoI</a:t>
            </a:r>
            <a:r>
              <a:rPr lang="en-US" sz="2000" dirty="0">
                <a:latin typeface="Arial" panose="020B0604020202020204" pitchFamily="34" charset="0"/>
                <a:ea typeface="Tahoma" panose="020B0604030504040204" pitchFamily="34" charset="0"/>
                <a:cs typeface="Arial" panose="020B0604020202020204" pitchFamily="34" charset="0"/>
              </a:rPr>
              <a:t> through KVIC as ‘Interest Subsidy’. This scheme facilitates availability of working capital.</a:t>
            </a:r>
          </a:p>
          <a:p>
            <a:pPr marL="0" lvl="1" algn="just">
              <a:spcBef>
                <a:spcPts val="600"/>
              </a:spcBef>
              <a:spcAft>
                <a:spcPts val="1200"/>
              </a:spcAft>
            </a:pPr>
            <a:endParaRPr lang="en-US" sz="2000" dirty="0">
              <a:latin typeface="Arial" panose="020B0604020202020204" pitchFamily="34" charset="0"/>
              <a:ea typeface="Tahoma" panose="020B0604030504040204" pitchFamily="34" charset="0"/>
              <a:cs typeface="Arial" panose="020B0604020202020204" pitchFamily="34" charset="0"/>
            </a:endParaRPr>
          </a:p>
          <a:p>
            <a:pPr marL="0" lvl="1" algn="just">
              <a:spcBef>
                <a:spcPts val="600"/>
              </a:spcBef>
              <a:spcAft>
                <a:spcPts val="1200"/>
              </a:spcAft>
            </a:pPr>
            <a:endParaRPr lang="en-US" sz="2000" dirty="0">
              <a:latin typeface="Arial" panose="020B0604020202020204" pitchFamily="34" charset="0"/>
              <a:ea typeface="Tahoma" panose="020B0604030504040204" pitchFamily="34" charset="0"/>
              <a:cs typeface="Arial" panose="020B0604020202020204" pitchFamily="34" charset="0"/>
            </a:endParaRPr>
          </a:p>
          <a:p>
            <a:pPr marL="0" lvl="1">
              <a:lnSpc>
                <a:spcPct val="150000"/>
              </a:lnSpc>
              <a:spcBef>
                <a:spcPts val="600"/>
              </a:spcBef>
              <a:spcAft>
                <a:spcPts val="1200"/>
              </a:spcAft>
            </a:pPr>
            <a:endParaRPr lang="en-US" altLang="en-US" sz="2000" b="1" dirty="0">
              <a:latin typeface="Arial" panose="020B0604020202020204" pitchFamily="34" charset="0"/>
              <a:cs typeface="Arial" panose="020B0604020202020204" pitchFamily="34" charset="0"/>
            </a:endParaRPr>
          </a:p>
        </p:txBody>
      </p:sp>
      <p:pic>
        <p:nvPicPr>
          <p:cNvPr id="6" name="Picture 5" descr="A person working on a machine&#10;&#10;Description automatically generated with low confidence">
            <a:extLst>
              <a:ext uri="{FF2B5EF4-FFF2-40B4-BE49-F238E27FC236}">
                <a16:creationId xmlns:a16="http://schemas.microsoft.com/office/drawing/2014/main" id="{F236B1B3-D760-8B3B-369B-6E28BA3E558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6460761" y="1217803"/>
            <a:ext cx="5486250" cy="5174179"/>
          </a:xfrm>
          <a:prstGeom prst="rect">
            <a:avLst/>
          </a:prstGeom>
          <a:ln>
            <a:noFill/>
          </a:ln>
          <a:effectLst>
            <a:softEdge rad="112500"/>
          </a:effectLst>
        </p:spPr>
      </p:pic>
    </p:spTree>
    <p:extLst>
      <p:ext uri="{BB962C8B-B14F-4D97-AF65-F5344CB8AC3E}">
        <p14:creationId xmlns:p14="http://schemas.microsoft.com/office/powerpoint/2010/main" val="121811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FA62DB-C1B2-4519-9CAB-E320B86D68BA}"/>
              </a:ext>
            </a:extLst>
          </p:cNvPr>
          <p:cNvSpPr>
            <a:spLocks noGrp="1"/>
          </p:cNvSpPr>
          <p:nvPr>
            <p:ph type="sldNum" sz="quarter" idx="10"/>
          </p:nvPr>
        </p:nvSpPr>
        <p:spPr/>
        <p:txBody>
          <a:bodyPr/>
          <a:lstStyle/>
          <a:p>
            <a:fld id="{8917037F-13F4-43B6-99FF-D710FE0C4777}" type="slidenum">
              <a:rPr lang="en-GB" smtClean="0"/>
              <a:pPr/>
              <a:t>9</a:t>
            </a:fld>
            <a:endParaRPr lang="en-GB"/>
          </a:p>
        </p:txBody>
      </p:sp>
      <p:sp>
        <p:nvSpPr>
          <p:cNvPr id="3" name="TextBox 2">
            <a:extLst>
              <a:ext uri="{FF2B5EF4-FFF2-40B4-BE49-F238E27FC236}">
                <a16:creationId xmlns:a16="http://schemas.microsoft.com/office/drawing/2014/main" id="{13F10FCC-3071-1AFC-CD84-F4BA7B1E82E9}"/>
              </a:ext>
            </a:extLst>
          </p:cNvPr>
          <p:cNvSpPr txBox="1">
            <a:spLocks/>
          </p:cNvSpPr>
          <p:nvPr/>
        </p:nvSpPr>
        <p:spPr>
          <a:xfrm>
            <a:off x="398845" y="194873"/>
            <a:ext cx="11394310" cy="539646"/>
          </a:xfrm>
          <a:prstGeom prst="rect">
            <a:avLst/>
          </a:prstGeom>
          <a:solidFill>
            <a:srgbClr val="F4F2EF"/>
          </a:solidFill>
          <a:ln>
            <a:noFill/>
          </a:ln>
        </p:spPr>
        <p:txBody>
          <a:bodyPr wrap="square" lIns="60960" rIns="60960" rtlCol="0">
            <a:noAutofit/>
          </a:bodyPr>
          <a:lstStyle/>
          <a:p>
            <a:pPr algn="ctr">
              <a:lnSpc>
                <a:spcPct val="90000"/>
              </a:lnSpc>
            </a:pPr>
            <a:r>
              <a:rPr lang="en-US" altLang="en-US" sz="2400" b="1" dirty="0">
                <a:latin typeface="Arial" panose="020B0604020202020204" pitchFamily="34" charset="0"/>
                <a:cs typeface="Arial" panose="020B0604020202020204" pitchFamily="34" charset="0"/>
              </a:rPr>
              <a:t>Khadi Vikas Yojana</a:t>
            </a:r>
          </a:p>
        </p:txBody>
      </p:sp>
      <p:sp>
        <p:nvSpPr>
          <p:cNvPr id="16" name="TextBox 15">
            <a:extLst>
              <a:ext uri="{FF2B5EF4-FFF2-40B4-BE49-F238E27FC236}">
                <a16:creationId xmlns:a16="http://schemas.microsoft.com/office/drawing/2014/main" id="{9ECF1A83-2DF1-57E0-A57F-8624CE218392}"/>
              </a:ext>
            </a:extLst>
          </p:cNvPr>
          <p:cNvSpPr txBox="1"/>
          <p:nvPr/>
        </p:nvSpPr>
        <p:spPr>
          <a:xfrm>
            <a:off x="398844" y="1049311"/>
            <a:ext cx="7331991" cy="5307040"/>
          </a:xfrm>
          <a:prstGeom prst="rect">
            <a:avLst/>
          </a:prstGeom>
          <a:solidFill>
            <a:schemeClr val="bg1">
              <a:lumMod val="95000"/>
            </a:schemeClr>
          </a:solidFill>
        </p:spPr>
        <p:txBody>
          <a:bodyPr wrap="square" lIns="108000" tIns="108000" rIns="108000" bIns="108000" rtlCol="0">
            <a:noAutofit/>
          </a:bodyPr>
          <a:lstStyle/>
          <a:p>
            <a:pPr marL="0" lvl="1" algn="just">
              <a:spcBef>
                <a:spcPts val="600"/>
              </a:spcBef>
              <a:spcAft>
                <a:spcPts val="600"/>
              </a:spcAft>
            </a:pPr>
            <a:r>
              <a:rPr lang="en-US" altLang="en-US" sz="2000" b="1" dirty="0">
                <a:latin typeface="Arial" panose="020B0604020202020204" pitchFamily="34" charset="0"/>
                <a:cs typeface="Arial" panose="020B0604020202020204" pitchFamily="34" charset="0"/>
              </a:rPr>
              <a:t>Work-shed scheme for Khadi Artisans: </a:t>
            </a:r>
            <a:r>
              <a:rPr lang="en-US" sz="2000" dirty="0">
                <a:latin typeface="Arial" panose="020B0604020202020204" pitchFamily="34" charset="0"/>
                <a:ea typeface="Tahoma" panose="020B0604030504040204" pitchFamily="34" charset="0"/>
                <a:cs typeface="Arial" panose="020B0604020202020204" pitchFamily="34" charset="0"/>
              </a:rPr>
              <a:t>The scheme envisages provision of sufficient space and congenial environment to artisans for smooth and fatigue free working. </a:t>
            </a:r>
            <a:r>
              <a:rPr lang="en-US" sz="2000" b="1" dirty="0">
                <a:latin typeface="Arial" panose="020B0604020202020204" pitchFamily="34" charset="0"/>
                <a:ea typeface="Tahoma" panose="020B0604030504040204" pitchFamily="34" charset="0"/>
                <a:cs typeface="Arial" panose="020B0604020202020204" pitchFamily="34" charset="0"/>
              </a:rPr>
              <a:t>Financial Assistance: </a:t>
            </a:r>
            <a:r>
              <a:rPr lang="en-US" sz="2000" dirty="0">
                <a:latin typeface="Arial" panose="020B0604020202020204" pitchFamily="34" charset="0"/>
                <a:ea typeface="Tahoma" panose="020B0604030504040204" pitchFamily="34" charset="0"/>
                <a:cs typeface="Arial" panose="020B0604020202020204" pitchFamily="34" charset="0"/>
              </a:rPr>
              <a:t>For </a:t>
            </a:r>
            <a:r>
              <a:rPr lang="en-US" sz="2000" dirty="0">
                <a:ea typeface="Tahoma" panose="020B0604030504040204" pitchFamily="34" charset="0"/>
              </a:rPr>
              <a:t>Individual </a:t>
            </a:r>
            <a:r>
              <a:rPr lang="en-US" sz="2000" dirty="0" err="1">
                <a:ea typeface="Tahoma" panose="020B0604030504040204" pitchFamily="34" charset="0"/>
              </a:rPr>
              <a:t>workshed</a:t>
            </a:r>
            <a:r>
              <a:rPr lang="en-US" sz="2000" dirty="0">
                <a:ea typeface="Tahoma" panose="020B0604030504040204" pitchFamily="34" charset="0"/>
              </a:rPr>
              <a:t> (20 Sq. </a:t>
            </a:r>
            <a:r>
              <a:rPr lang="en-US" sz="2000" dirty="0" err="1">
                <a:ea typeface="Tahoma" panose="020B0604030504040204" pitchFamily="34" charset="0"/>
              </a:rPr>
              <a:t>Mtrs</a:t>
            </a:r>
            <a:r>
              <a:rPr lang="en-US" sz="2000" dirty="0">
                <a:ea typeface="Tahoma" panose="020B0604030504040204" pitchFamily="34" charset="0"/>
              </a:rPr>
              <a:t>): Rs. 1,20,000/- or 75% of the cost of </a:t>
            </a:r>
            <a:r>
              <a:rPr lang="en-US" sz="2000" dirty="0" err="1">
                <a:ea typeface="Tahoma" panose="020B0604030504040204" pitchFamily="34" charset="0"/>
              </a:rPr>
              <a:t>workshed</a:t>
            </a:r>
            <a:r>
              <a:rPr lang="en-US" sz="2000" dirty="0">
                <a:ea typeface="Tahoma" panose="020B0604030504040204" pitchFamily="34" charset="0"/>
              </a:rPr>
              <a:t> (90% for NER), whichever is less and for Group </a:t>
            </a:r>
            <a:r>
              <a:rPr lang="en-US" sz="2000" dirty="0" err="1">
                <a:ea typeface="Tahoma" panose="020B0604030504040204" pitchFamily="34" charset="0"/>
              </a:rPr>
              <a:t>workshed</a:t>
            </a:r>
            <a:r>
              <a:rPr lang="en-US" sz="2000" dirty="0">
                <a:ea typeface="Tahoma" panose="020B0604030504040204" pitchFamily="34" charset="0"/>
              </a:rPr>
              <a:t> (10 Sq. </a:t>
            </a:r>
            <a:r>
              <a:rPr lang="en-US" sz="2000" dirty="0" err="1">
                <a:ea typeface="Tahoma" panose="020B0604030504040204" pitchFamily="34" charset="0"/>
              </a:rPr>
              <a:t>Mtrs</a:t>
            </a:r>
            <a:r>
              <a:rPr lang="en-US" sz="2000" dirty="0">
                <a:ea typeface="Tahoma" panose="020B0604030504040204" pitchFamily="34" charset="0"/>
              </a:rPr>
              <a:t> per artisans): Rs.80,000 or 75% of the cost of the </a:t>
            </a:r>
            <a:r>
              <a:rPr lang="en-US" sz="2000" dirty="0" err="1">
                <a:ea typeface="Tahoma" panose="020B0604030504040204" pitchFamily="34" charset="0"/>
              </a:rPr>
              <a:t>workshed</a:t>
            </a:r>
            <a:r>
              <a:rPr lang="en-US" sz="2000" dirty="0">
                <a:ea typeface="Tahoma" panose="020B0604030504040204" pitchFamily="34" charset="0"/>
              </a:rPr>
              <a:t> (90% for NER), whichever is less. </a:t>
            </a:r>
          </a:p>
          <a:p>
            <a:pPr marL="0" lvl="1" algn="just">
              <a:spcBef>
                <a:spcPts val="600"/>
              </a:spcBef>
              <a:spcAft>
                <a:spcPts val="600"/>
              </a:spcAft>
            </a:pPr>
            <a:r>
              <a:rPr lang="en-US" altLang="en-US" sz="2000" b="1" dirty="0">
                <a:latin typeface="Arial" panose="020B0604020202020204" pitchFamily="34" charset="0"/>
                <a:cs typeface="Arial" panose="020B0604020202020204" pitchFamily="34" charset="0"/>
              </a:rPr>
              <a:t>Strengthening Infrastructure of Existing Weak Khadi Institutions and Assistance for Marketing Infrastructure: </a:t>
            </a:r>
            <a:r>
              <a:rPr lang="en-US" altLang="en-US" sz="2000" dirty="0">
                <a:latin typeface="Arial" panose="020B0604020202020204" pitchFamily="34" charset="0"/>
                <a:cs typeface="Arial" panose="020B0604020202020204" pitchFamily="34" charset="0"/>
              </a:rPr>
              <a:t>Assistance is provided to the weak Khadi institutions and also there is provision for renovation of Khadi </a:t>
            </a:r>
            <a:r>
              <a:rPr lang="en-US" altLang="en-US" sz="2000" dirty="0" err="1">
                <a:latin typeface="Arial" panose="020B0604020202020204" pitchFamily="34" charset="0"/>
                <a:cs typeface="Arial" panose="020B0604020202020204" pitchFamily="34" charset="0"/>
              </a:rPr>
              <a:t>Bhawans</a:t>
            </a:r>
            <a:r>
              <a:rPr lang="en-US" altLang="en-US" sz="2000" dirty="0">
                <a:latin typeface="Arial" panose="020B0604020202020204" pitchFamily="34" charset="0"/>
                <a:cs typeface="Arial" panose="020B0604020202020204" pitchFamily="34" charset="0"/>
              </a:rPr>
              <a:t> </a:t>
            </a:r>
            <a:endParaRPr lang="en-US" altLang="en-US" sz="2000" dirty="0"/>
          </a:p>
          <a:p>
            <a:pPr marL="0" lvl="1" algn="just">
              <a:spcBef>
                <a:spcPts val="600"/>
              </a:spcBef>
              <a:spcAft>
                <a:spcPts val="600"/>
              </a:spcAft>
            </a:pPr>
            <a:r>
              <a:rPr lang="en-US" altLang="en-US" sz="2000" b="1" dirty="0"/>
              <a:t>Financial Assistance: </a:t>
            </a:r>
            <a:r>
              <a:rPr lang="en-US" dirty="0">
                <a:latin typeface="Tahoma" panose="020B0604030504040204" pitchFamily="34" charset="0"/>
                <a:ea typeface="Tahoma" panose="020B0604030504040204" pitchFamily="34" charset="0"/>
                <a:cs typeface="Tahoma" panose="020B0604030504040204" pitchFamily="34" charset="0"/>
              </a:rPr>
              <a:t>Rs. 15.00 lakh - Weak Khadi Institutions to attain normalcy and Rs. 25.00 lakh KIs/DSOs/sales outlets of KVIBs to develop marketing infrastructure</a:t>
            </a:r>
          </a:p>
          <a:p>
            <a:pPr marL="0" lvl="1" algn="just">
              <a:spcBef>
                <a:spcPts val="600"/>
              </a:spcBef>
              <a:spcAft>
                <a:spcPts val="600"/>
              </a:spcAft>
            </a:pPr>
            <a:endParaRPr lang="en-US" altLang="en-US" sz="2000" b="1" dirty="0"/>
          </a:p>
          <a:p>
            <a:pPr marL="0" lvl="1" algn="just">
              <a:spcBef>
                <a:spcPts val="600"/>
              </a:spcBef>
              <a:spcAft>
                <a:spcPts val="1200"/>
              </a:spcAft>
            </a:pPr>
            <a:endParaRPr lang="en-US" sz="2000" dirty="0">
              <a:latin typeface="Arial" panose="020B0604020202020204" pitchFamily="34" charset="0"/>
              <a:ea typeface="Tahoma" panose="020B0604030504040204" pitchFamily="34" charset="0"/>
              <a:cs typeface="Arial" panose="020B0604020202020204" pitchFamily="34" charset="0"/>
            </a:endParaRPr>
          </a:p>
          <a:p>
            <a:pPr marL="0" lvl="1" algn="just">
              <a:spcBef>
                <a:spcPts val="600"/>
              </a:spcBef>
              <a:spcAft>
                <a:spcPts val="1200"/>
              </a:spcAft>
            </a:pPr>
            <a:endParaRPr lang="en-US" sz="2000" dirty="0">
              <a:latin typeface="Arial" panose="020B0604020202020204" pitchFamily="34" charset="0"/>
              <a:ea typeface="Tahoma" panose="020B0604030504040204" pitchFamily="34" charset="0"/>
              <a:cs typeface="Arial" panose="020B0604020202020204" pitchFamily="34" charset="0"/>
            </a:endParaRPr>
          </a:p>
          <a:p>
            <a:pPr marL="0" lvl="1">
              <a:lnSpc>
                <a:spcPct val="150000"/>
              </a:lnSpc>
              <a:spcBef>
                <a:spcPts val="600"/>
              </a:spcBef>
              <a:spcAft>
                <a:spcPts val="1200"/>
              </a:spcAft>
            </a:pPr>
            <a:endParaRPr lang="en-US" altLang="en-US" sz="2000" b="1"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4CE1195-89F9-1FF1-04E6-B50483D30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596" y="1217802"/>
            <a:ext cx="3696559" cy="490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0245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13284</TotalTime>
  <Words>2444</Words>
  <Application>Microsoft Office PowerPoint</Application>
  <PresentationFormat>Widescreen</PresentationFormat>
  <Paragraphs>368</Paragraphs>
  <Slides>30</Slides>
  <Notes>8</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Khadi and Village Industries Commission (KVIC) MINISTRY OF MICRO, SMALL AND MEDIUM ENTERPRISES GOVERNMENT OF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ISSUES</vt:lpstr>
      <vt:lpstr>Major Challenges </vt:lpstr>
      <vt:lpstr>Artisan Base and Productivity</vt:lpstr>
      <vt:lpstr>Standardization &amp; Quality Assurance</vt:lpstr>
      <vt:lpstr>Branding and Marketing</vt:lpstr>
      <vt:lpstr>Digitalization and Institutional Framework</vt:lpstr>
      <vt:lpstr>PowerPoint Presentation</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Maharana, Peeyoosh</dc:creator>
  <cp:lastModifiedBy>cudaldo@gmail.com</cp:lastModifiedBy>
  <cp:revision>1758</cp:revision>
  <cp:lastPrinted>2023-09-27T04:59:01Z</cp:lastPrinted>
  <dcterms:created xsi:type="dcterms:W3CDTF">2019-02-10T18:03:06Z</dcterms:created>
  <dcterms:modified xsi:type="dcterms:W3CDTF">2023-11-23T05:48:46Z</dcterms:modified>
</cp:coreProperties>
</file>